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5" r:id="rId1"/>
  </p:sldMasterIdLst>
  <p:notesMasterIdLst>
    <p:notesMasterId r:id="rId26"/>
  </p:notesMasterIdLst>
  <p:handoutMasterIdLst>
    <p:handoutMasterId r:id="rId27"/>
  </p:handoutMasterIdLst>
  <p:sldIdLst>
    <p:sldId id="446" r:id="rId2"/>
    <p:sldId id="447" r:id="rId3"/>
    <p:sldId id="448" r:id="rId4"/>
    <p:sldId id="425" r:id="rId5"/>
    <p:sldId id="405" r:id="rId6"/>
    <p:sldId id="402" r:id="rId7"/>
    <p:sldId id="477" r:id="rId8"/>
    <p:sldId id="472" r:id="rId9"/>
    <p:sldId id="432" r:id="rId10"/>
    <p:sldId id="436" r:id="rId11"/>
    <p:sldId id="473" r:id="rId12"/>
    <p:sldId id="407" r:id="rId13"/>
    <p:sldId id="411" r:id="rId14"/>
    <p:sldId id="442" r:id="rId15"/>
    <p:sldId id="476" r:id="rId16"/>
    <p:sldId id="475" r:id="rId17"/>
    <p:sldId id="478" r:id="rId18"/>
    <p:sldId id="479" r:id="rId19"/>
    <p:sldId id="481" r:id="rId20"/>
    <p:sldId id="474" r:id="rId21"/>
    <p:sldId id="438" r:id="rId22"/>
    <p:sldId id="441" r:id="rId23"/>
    <p:sldId id="452" r:id="rId24"/>
    <p:sldId id="480"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8">
          <p15:clr>
            <a:srgbClr val="A4A3A4"/>
          </p15:clr>
        </p15:guide>
        <p15:guide id="2" pos="38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B1B"/>
    <a:srgbClr val="10680C"/>
    <a:srgbClr val="F3900D"/>
    <a:srgbClr val="FFFFFE"/>
    <a:srgbClr val="AC59C1"/>
    <a:srgbClr val="00BBD6"/>
    <a:srgbClr val="B2D235"/>
    <a:srgbClr val="F13B48"/>
    <a:srgbClr val="937863"/>
    <a:srgbClr val="F49D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9079" autoAdjust="0"/>
  </p:normalViewPr>
  <p:slideViewPr>
    <p:cSldViewPr snapToGrid="0" showGuides="1">
      <p:cViewPr varScale="1">
        <p:scale>
          <a:sx n="98" d="100"/>
          <a:sy n="98" d="100"/>
        </p:scale>
        <p:origin x="115" y="91"/>
      </p:cViewPr>
      <p:guideLst>
        <p:guide orient="horz" pos="1888"/>
        <p:guide pos="38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Montserrat" panose="00000500000000000000" charset="0"/>
              </a:rPr>
              <a:t>2022/7/18</a:t>
            </a:fld>
            <a:endParaRPr lang="zh-CN" altLang="en-US">
              <a:cs typeface="Montserrat" panose="00000500000000000000"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Montserrat" panose="00000500000000000000" charset="0"/>
              <a:ea typeface="Montserrat" panose="00000500000000000000" charset="0"/>
              <a:cs typeface="Montserrat" panose="00000500000000000000"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Montserrat" panose="00000500000000000000" charset="0"/>
              </a:rPr>
              <a:t>‹#›</a:t>
            </a:fld>
            <a:endParaRPr lang="zh-CN" altLang="en-US">
              <a:cs typeface="Montserrat" panose="00000500000000000000"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ontserrat" panose="00000500000000000000" charset="0"/>
                <a:ea typeface="Montserrat" panose="00000500000000000000" charset="0"/>
                <a:cs typeface="Montserrat" panose="00000500000000000000" charset="0"/>
              </a:defRPr>
            </a:lvl1pPr>
          </a:lstStyle>
          <a:p>
            <a:fld id="{CA5ACA06-EEA9-4556-B633-A8473E0F3903}" type="datetimeFigureOut">
              <a:rPr lang="zh-CN" altLang="en-US" smtClean="0"/>
              <a:t>2022/7/18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ontserrat" panose="00000500000000000000" charset="0"/>
                <a:ea typeface="Montserrat" panose="00000500000000000000" charset="0"/>
                <a:cs typeface="Montserrat" panose="00000500000000000000"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ontserrat" panose="00000500000000000000" charset="0"/>
                <a:ea typeface="Montserrat" panose="00000500000000000000" charset="0"/>
                <a:cs typeface="Montserrat" panose="00000500000000000000" charset="0"/>
              </a:defRPr>
            </a:lvl1pPr>
          </a:lstStyle>
          <a:p>
            <a:fld id="{24377807-1129-478F-9F75-624A1E20337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1pPr>
    <a:lvl2pPr marL="4572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2pPr>
    <a:lvl3pPr marL="9144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3pPr>
    <a:lvl4pPr marL="13716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4pPr>
    <a:lvl5pPr marL="1828800" algn="l" defTabSz="914400" rtl="0" eaLnBrk="1" latinLnBrk="0" hangingPunct="1">
      <a:defRPr sz="1200" kern="1200">
        <a:solidFill>
          <a:schemeClr val="tx1"/>
        </a:solidFill>
        <a:latin typeface="Montserrat" panose="00000500000000000000" charset="0"/>
        <a:ea typeface="Montserrat" panose="00000500000000000000" charset="0"/>
        <a:cs typeface="Montserrat" panose="00000500000000000000"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77807-1129-478F-9F75-624A1E20337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77807-1129-478F-9F75-624A1E20337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5C7E1A3-7F10-41B1-A563-010AB331E9E0}" type="slidenum">
              <a:rPr lang="en-US" altLang="zh-CN" smtClean="0"/>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5C7E1A3-7F10-41B1-A563-010AB331E9E0}" type="slidenum">
              <a:rPr lang="en-US" altLang="zh-CN" smtClean="0"/>
              <a:t>15</a:t>
            </a:fld>
            <a:endParaRPr lang="en-US" altLang="zh-CN"/>
          </a:p>
        </p:txBody>
      </p:sp>
    </p:spTree>
    <p:extLst>
      <p:ext uri="{BB962C8B-B14F-4D97-AF65-F5344CB8AC3E}">
        <p14:creationId xmlns:p14="http://schemas.microsoft.com/office/powerpoint/2010/main" val="11867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5C7E1A3-7F10-41B1-A563-010AB331E9E0}" type="slidenum">
              <a:rPr lang="en-US" altLang="zh-CN" smtClean="0"/>
              <a:t>16</a:t>
            </a:fld>
            <a:endParaRPr lang="en-US" altLang="zh-CN"/>
          </a:p>
        </p:txBody>
      </p:sp>
    </p:spTree>
    <p:extLst>
      <p:ext uri="{BB962C8B-B14F-4D97-AF65-F5344CB8AC3E}">
        <p14:creationId xmlns:p14="http://schemas.microsoft.com/office/powerpoint/2010/main" val="1237714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17</a:t>
            </a:fld>
            <a:endParaRPr lang="zh-CN" altLang="en-US"/>
          </a:p>
        </p:txBody>
      </p:sp>
    </p:spTree>
    <p:extLst>
      <p:ext uri="{BB962C8B-B14F-4D97-AF65-F5344CB8AC3E}">
        <p14:creationId xmlns:p14="http://schemas.microsoft.com/office/powerpoint/2010/main" val="187552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18</a:t>
            </a:fld>
            <a:endParaRPr lang="zh-CN" altLang="en-US"/>
          </a:p>
        </p:txBody>
      </p:sp>
    </p:spTree>
    <p:extLst>
      <p:ext uri="{BB962C8B-B14F-4D97-AF65-F5344CB8AC3E}">
        <p14:creationId xmlns:p14="http://schemas.microsoft.com/office/powerpoint/2010/main" val="4279693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t>19</a:t>
            </a:fld>
            <a:endParaRPr lang="zh-CN" altLang="en-US"/>
          </a:p>
        </p:txBody>
      </p:sp>
    </p:spTree>
    <p:extLst>
      <p:ext uri="{BB962C8B-B14F-4D97-AF65-F5344CB8AC3E}">
        <p14:creationId xmlns:p14="http://schemas.microsoft.com/office/powerpoint/2010/main" val="184550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77807-1129-478F-9F75-624A1E20337C}"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5C7E1A3-7F10-41B1-A563-010AB331E9E0}" type="slidenum">
              <a:rPr lang="en-US" altLang="zh-CN" smtClean="0"/>
              <a:t>22</a:t>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24</a:t>
            </a:fld>
            <a:endParaRPr lang="zh-CN" altLang="en-US"/>
          </a:p>
        </p:txBody>
      </p:sp>
    </p:spTree>
    <p:extLst>
      <p:ext uri="{BB962C8B-B14F-4D97-AF65-F5344CB8AC3E}">
        <p14:creationId xmlns:p14="http://schemas.microsoft.com/office/powerpoint/2010/main" val="316092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BC15E61-7531-4AD6-8060-4FCD4704DE5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77807-1129-478F-9F75-624A1E20337C}"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77807-1129-478F-9F75-624A1E20337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77807-1129-478F-9F75-624A1E20337C}" type="slidenum">
              <a:rPr lang="zh-CN" altLang="en-US" smtClean="0"/>
              <a:t>7</a:t>
            </a:fld>
            <a:endParaRPr lang="zh-CN" altLang="en-US"/>
          </a:p>
        </p:txBody>
      </p:sp>
    </p:spTree>
    <p:extLst>
      <p:ext uri="{BB962C8B-B14F-4D97-AF65-F5344CB8AC3E}">
        <p14:creationId xmlns:p14="http://schemas.microsoft.com/office/powerpoint/2010/main" val="3543790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F5C7E1A3-7F10-41B1-A563-010AB331E9E0}" type="slidenum">
              <a:rPr lang="en-US" altLang="zh-CN" smtClean="0"/>
              <a:t>9</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E07C2-2651-E400-11F8-C28CD5F8FA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0ECC40-7FAF-07E1-7236-3C6B201A1B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D76538-E628-C41D-71C9-3D8F7F0610CF}"/>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5" name="Footer Placeholder 4">
            <a:extLst>
              <a:ext uri="{FF2B5EF4-FFF2-40B4-BE49-F238E27FC236}">
                <a16:creationId xmlns:a16="http://schemas.microsoft.com/office/drawing/2014/main" id="{EB6F7621-EF48-4900-5D2C-2BE688880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C5C45-D18D-248F-1150-FBD5896A9A1A}"/>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18317019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0D95-BD01-8806-EA92-0B25F456A4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F9CE00-BA6A-254E-974E-DE01759EB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86403-87A3-80A5-0AD5-F7501C2B172C}"/>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5" name="Footer Placeholder 4">
            <a:extLst>
              <a:ext uri="{FF2B5EF4-FFF2-40B4-BE49-F238E27FC236}">
                <a16:creationId xmlns:a16="http://schemas.microsoft.com/office/drawing/2014/main" id="{4780E4C1-5CF5-A707-A38A-47F6B67A1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9C203-FCE7-317F-F73E-17CAF06A5ABC}"/>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4915671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C9910-00A4-C9D0-4CAC-B17D5E8CD4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A34CD-939D-F6D5-D218-2C9E6D5018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E7667-7E53-4901-2722-17B448D040A8}"/>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5" name="Footer Placeholder 4">
            <a:extLst>
              <a:ext uri="{FF2B5EF4-FFF2-40B4-BE49-F238E27FC236}">
                <a16:creationId xmlns:a16="http://schemas.microsoft.com/office/drawing/2014/main" id="{EB490736-5B99-901C-43CC-800D90369C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CCEB4-E4BE-4D4D-0668-722A1FF66AC7}"/>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39665679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
        <p:nvSpPr>
          <p:cNvPr id="23" name="图片占位符 22"/>
          <p:cNvSpPr>
            <a:spLocks noGrp="1"/>
          </p:cNvSpPr>
          <p:nvPr>
            <p:ph type="pic" sz="quarter" idx="10"/>
          </p:nvPr>
        </p:nvSpPr>
        <p:spPr>
          <a:xfrm>
            <a:off x="5410203" y="-1"/>
            <a:ext cx="6781799" cy="6858000"/>
          </a:xfrm>
          <a:custGeom>
            <a:avLst/>
            <a:gdLst>
              <a:gd name="connsiteX0" fmla="*/ 3163663 w 6781799"/>
              <a:gd name="connsiteY0" fmla="*/ 0 h 6858000"/>
              <a:gd name="connsiteX1" fmla="*/ 6781799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3163663" y="0"/>
                </a:moveTo>
                <a:lnTo>
                  <a:pt x="6781799" y="0"/>
                </a:lnTo>
                <a:lnTo>
                  <a:pt x="6781799" y="6858000"/>
                </a:lnTo>
                <a:lnTo>
                  <a:pt x="0" y="685800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888138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4656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06316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812FE-D74D-3E20-F148-795F6F0D2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8674A-71A1-785D-C1C8-C1DAC148F4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FE590-4F26-EA14-0A02-2FA248140B16}"/>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5" name="Footer Placeholder 4">
            <a:extLst>
              <a:ext uri="{FF2B5EF4-FFF2-40B4-BE49-F238E27FC236}">
                <a16:creationId xmlns:a16="http://schemas.microsoft.com/office/drawing/2014/main" id="{DAE74823-1831-643C-0F80-9196BAA27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F24D-C1B7-19A2-1EBF-5ECB55C572EF}"/>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3635911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39A5-55EA-B120-6CA5-BE4BD40CE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9479FE-7182-35E1-F558-B2922A714C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107F68-1992-6AD4-FFBF-B188B3490FAE}"/>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5" name="Footer Placeholder 4">
            <a:extLst>
              <a:ext uri="{FF2B5EF4-FFF2-40B4-BE49-F238E27FC236}">
                <a16:creationId xmlns:a16="http://schemas.microsoft.com/office/drawing/2014/main" id="{7244A47D-A8C8-8D94-4AC4-8E44A071B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4E198-529F-18A7-2EA4-4E982E16D4F1}"/>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2467531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D23E-8AA1-A7BB-71DA-0838C49EC9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3A3EE4-9DFD-7A50-7133-9BFDACE111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47FD18-F142-896A-44B0-A3DBD372E3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369DDC-2D71-F586-8806-CEA860D2D2CE}"/>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6" name="Footer Placeholder 5">
            <a:extLst>
              <a:ext uri="{FF2B5EF4-FFF2-40B4-BE49-F238E27FC236}">
                <a16:creationId xmlns:a16="http://schemas.microsoft.com/office/drawing/2014/main" id="{79203D13-6785-3BF4-C6F2-420E6B021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DCFC36-0FFB-000B-1214-9CEE7C544FE1}"/>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35834543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26EA-A655-AD29-1C95-BC2F99AAAF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01637F-822A-C15D-DA8F-2278223C55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236F2-2BB5-EE52-D058-B6C596E72F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FA906-FB0D-8B87-A9E4-73496ADD92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8B0048-C911-C3C5-A696-93C6F3A0B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73DBCE-017B-9F7D-63DD-D06A9882DF48}"/>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8" name="Footer Placeholder 7">
            <a:extLst>
              <a:ext uri="{FF2B5EF4-FFF2-40B4-BE49-F238E27FC236}">
                <a16:creationId xmlns:a16="http://schemas.microsoft.com/office/drawing/2014/main" id="{9C87F22E-F5C6-4A20-C1A6-5AA786BBAC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8660AC-4E1B-B9C7-7498-5B6C8B68B0DA}"/>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2082218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A635-B549-2A59-4699-0C751F2B66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6DAF3F-2C04-7022-2A92-6DF026A7AA44}"/>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4" name="Footer Placeholder 3">
            <a:extLst>
              <a:ext uri="{FF2B5EF4-FFF2-40B4-BE49-F238E27FC236}">
                <a16:creationId xmlns:a16="http://schemas.microsoft.com/office/drawing/2014/main" id="{1526E1B4-E303-605F-3E32-2B6F99DC6C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2329F4-6B32-34EF-B51F-6F1DDCE65C2D}"/>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23098829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3C3B6-B241-C4F0-3BBD-4842D44957DF}"/>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3" name="Footer Placeholder 2">
            <a:extLst>
              <a:ext uri="{FF2B5EF4-FFF2-40B4-BE49-F238E27FC236}">
                <a16:creationId xmlns:a16="http://schemas.microsoft.com/office/drawing/2014/main" id="{1D60BEEF-8384-3995-86D5-005C915BE8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BB5381-8BEA-1B89-D056-BA3CF4523B04}"/>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13279940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4C92-A390-BCB1-EDDB-43AECA6AB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46C616-7543-2FA3-AE64-42D775EBFA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2DA950-D2AC-98E6-77F7-67BC35CFC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C7B79A-9A84-72AA-77B5-C20B776B3BDE}"/>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6" name="Footer Placeholder 5">
            <a:extLst>
              <a:ext uri="{FF2B5EF4-FFF2-40B4-BE49-F238E27FC236}">
                <a16:creationId xmlns:a16="http://schemas.microsoft.com/office/drawing/2014/main" id="{C998A854-7656-261D-48EF-EBD877FFE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3C2E01-8A54-BF99-3219-EBA58ECCD742}"/>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15968119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2019-026C-FE47-F4FA-CEE7370D77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0675EC-0AF0-708A-DF80-C2F8E720D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605DEF-5F70-D159-C61B-6DCBAACDB3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901B3-5A5D-4234-D36C-F9CB677BF076}"/>
              </a:ext>
            </a:extLst>
          </p:cNvPr>
          <p:cNvSpPr>
            <a:spLocks noGrp="1"/>
          </p:cNvSpPr>
          <p:nvPr>
            <p:ph type="dt" sz="half" idx="10"/>
          </p:nvPr>
        </p:nvSpPr>
        <p:spPr/>
        <p:txBody>
          <a:bodyPr/>
          <a:lstStyle/>
          <a:p>
            <a:fld id="{3D7C03AA-D59E-4F38-9F50-6993286DD190}" type="datetimeFigureOut">
              <a:rPr lang="en-US" smtClean="0"/>
              <a:t>7/18/2022</a:t>
            </a:fld>
            <a:endParaRPr lang="en-US"/>
          </a:p>
        </p:txBody>
      </p:sp>
      <p:sp>
        <p:nvSpPr>
          <p:cNvPr id="6" name="Footer Placeholder 5">
            <a:extLst>
              <a:ext uri="{FF2B5EF4-FFF2-40B4-BE49-F238E27FC236}">
                <a16:creationId xmlns:a16="http://schemas.microsoft.com/office/drawing/2014/main" id="{A470464F-F707-C59C-75D1-16AAE3677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F9351-D373-BA95-B84B-4A10A64B3BCD}"/>
              </a:ext>
            </a:extLst>
          </p:cNvPr>
          <p:cNvSpPr>
            <a:spLocks noGrp="1"/>
          </p:cNvSpPr>
          <p:nvPr>
            <p:ph type="sldNum" sz="quarter" idx="12"/>
          </p:nvPr>
        </p:nvSpPr>
        <p:spPr/>
        <p:txBody>
          <a:bodyPr/>
          <a:lstStyle/>
          <a:p>
            <a:fld id="{184F297E-5C29-4C6A-82A8-01BD14A7F4A8}" type="slidenum">
              <a:rPr lang="en-US" smtClean="0"/>
              <a:t>‹#›</a:t>
            </a:fld>
            <a:endParaRPr lang="en-US"/>
          </a:p>
        </p:txBody>
      </p:sp>
    </p:spTree>
    <p:extLst>
      <p:ext uri="{BB962C8B-B14F-4D97-AF65-F5344CB8AC3E}">
        <p14:creationId xmlns:p14="http://schemas.microsoft.com/office/powerpoint/2010/main" val="39289278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E901F-654E-0B52-0891-869AC7D85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199CBA-9D9C-4041-DDD3-EF5466272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CA3714-CABE-5020-0E18-D4DEA4D781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C03AA-D59E-4F38-9F50-6993286DD190}" type="datetimeFigureOut">
              <a:rPr lang="en-US" smtClean="0"/>
              <a:t>7/18/2022</a:t>
            </a:fld>
            <a:endParaRPr lang="en-US"/>
          </a:p>
        </p:txBody>
      </p:sp>
      <p:sp>
        <p:nvSpPr>
          <p:cNvPr id="5" name="Footer Placeholder 4">
            <a:extLst>
              <a:ext uri="{FF2B5EF4-FFF2-40B4-BE49-F238E27FC236}">
                <a16:creationId xmlns:a16="http://schemas.microsoft.com/office/drawing/2014/main" id="{B95D5788-21B9-C286-AF8F-161C1B15C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0E4D42-A9CA-DF0A-BEEF-C93E18C0B8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F297E-5C29-4C6A-82A8-01BD14A7F4A8}" type="slidenum">
              <a:rPr lang="en-US" smtClean="0"/>
              <a:t>‹#›</a:t>
            </a:fld>
            <a:endParaRPr lang="en-US"/>
          </a:p>
        </p:txBody>
      </p:sp>
    </p:spTree>
    <p:extLst>
      <p:ext uri="{BB962C8B-B14F-4D97-AF65-F5344CB8AC3E}">
        <p14:creationId xmlns:p14="http://schemas.microsoft.com/office/powerpoint/2010/main" val="79469865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663" r:id="rId15"/>
  </p:sldLayoutIdLst>
  <mc:AlternateContent xmlns:mc="http://schemas.openxmlformats.org/markup-compatibility/2006" xmlns:p14="http://schemas.microsoft.com/office/powerpoint/2010/main">
    <mc:Choice Requires="p14">
      <p:transition p14:dur="100">
        <p:cut/>
      </p:transition>
    </mc:Choice>
    <mc:Fallback xmlns="">
      <p:transition advTm="3000">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14.xml"/><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g"/><Relationship Id="rId7"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4.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6.xml"/><Relationship Id="rId7" Type="http://schemas.openxmlformats.org/officeDocument/2006/relationships/image" Target="../media/image19.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7.xml"/><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6"/>
          <p:cNvSpPr/>
          <p:nvPr/>
        </p:nvSpPr>
        <p:spPr>
          <a:xfrm>
            <a:off x="7121845" y="3473880"/>
            <a:ext cx="4740275" cy="261610"/>
          </a:xfrm>
          <a:prstGeom prst="rect">
            <a:avLst/>
          </a:prstGeom>
        </p:spPr>
        <p:txBody>
          <a:bodyPr wrap="square">
            <a:spAutoFit/>
          </a:bodyPr>
          <a:lstStyle/>
          <a:p>
            <a:pPr algn="dist" fontAlgn="base"/>
            <a:r>
              <a:rPr lang="en-US" sz="1100" dirty="0">
                <a:latin typeface="Montserrat" panose="00000500000000000000" charset="0"/>
                <a:ea typeface="Montserrat" panose="00000500000000000000" charset="0"/>
                <a:cs typeface="Montserrat" panose="00000500000000000000" charset="0"/>
                <a:sym typeface="Montserrat" panose="00000500000000000000" charset="0"/>
              </a:rPr>
              <a:t>WE GROOM, WE MENTOR, WE CONNECT  </a:t>
            </a:r>
          </a:p>
        </p:txBody>
      </p:sp>
      <p:grpSp>
        <p:nvGrpSpPr>
          <p:cNvPr id="38" name="组合 37"/>
          <p:cNvGrpSpPr/>
          <p:nvPr/>
        </p:nvGrpSpPr>
        <p:grpSpPr>
          <a:xfrm rot="984269" flipH="1">
            <a:off x="5518826" y="984806"/>
            <a:ext cx="1889549" cy="1538695"/>
            <a:chOff x="4166175" y="117399"/>
            <a:chExt cx="5229084" cy="4258143"/>
          </a:xfrm>
        </p:grpSpPr>
        <p:sp>
          <p:nvSpPr>
            <p:cNvPr id="42" name="Diamond 2"/>
            <p:cNvSpPr/>
            <p:nvPr/>
          </p:nvSpPr>
          <p:spPr>
            <a:xfrm rot="337733">
              <a:off x="4166175" y="972652"/>
              <a:ext cx="3402885" cy="3402890"/>
            </a:xfrm>
            <a:prstGeom prst="diamon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3" name="Diamond 3"/>
            <p:cNvSpPr/>
            <p:nvPr/>
          </p:nvSpPr>
          <p:spPr>
            <a:xfrm rot="337733">
              <a:off x="6877661" y="117399"/>
              <a:ext cx="2517598" cy="2517599"/>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71" name="矩形 70"/>
          <p:cNvSpPr/>
          <p:nvPr/>
        </p:nvSpPr>
        <p:spPr>
          <a:xfrm>
            <a:off x="0" y="5944534"/>
            <a:ext cx="81534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3" name="Picture 2">
            <a:extLst>
              <a:ext uri="{FF2B5EF4-FFF2-40B4-BE49-F238E27FC236}">
                <a16:creationId xmlns:a16="http://schemas.microsoft.com/office/drawing/2014/main" id="{523BD437-ADC3-9232-5604-F506B833B4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7" y="1749084"/>
            <a:ext cx="6017213" cy="3280814"/>
          </a:xfrm>
          <a:prstGeom prst="rect">
            <a:avLst/>
          </a:prstGeom>
        </p:spPr>
      </p:pic>
      <p:sp>
        <p:nvSpPr>
          <p:cNvPr id="4" name="TextBox 3">
            <a:extLst>
              <a:ext uri="{FF2B5EF4-FFF2-40B4-BE49-F238E27FC236}">
                <a16:creationId xmlns:a16="http://schemas.microsoft.com/office/drawing/2014/main" id="{FC6C60AC-3602-17FF-82E0-D53B080CCEE8}"/>
              </a:ext>
            </a:extLst>
          </p:cNvPr>
          <p:cNvSpPr txBox="1"/>
          <p:nvPr/>
        </p:nvSpPr>
        <p:spPr>
          <a:xfrm>
            <a:off x="2090155" y="205076"/>
            <a:ext cx="2981907" cy="461665"/>
          </a:xfrm>
          <a:prstGeom prst="rect">
            <a:avLst/>
          </a:prstGeom>
          <a:noFill/>
        </p:spPr>
        <p:txBody>
          <a:bodyPr wrap="none" rtlCol="0">
            <a:spAutoFit/>
          </a:bodyPr>
          <a:lstStyle/>
          <a:p>
            <a:r>
              <a:rPr lang="en-US" sz="2400" dirty="0">
                <a:solidFill>
                  <a:schemeClr val="tx2">
                    <a:lumMod val="75000"/>
                  </a:schemeClr>
                </a:solidFill>
                <a:latin typeface="Adobe Arabic" panose="02040503050201020203" pitchFamily="18" charset="-78"/>
                <a:cs typeface="Adobe Arabic" panose="02040503050201020203" pitchFamily="18" charset="-78"/>
              </a:rPr>
              <a:t>MAGNUS MEDIA NIGERIA</a:t>
            </a:r>
          </a:p>
        </p:txBody>
      </p:sp>
      <p:sp>
        <p:nvSpPr>
          <p:cNvPr id="8" name="TextBox 7">
            <a:extLst>
              <a:ext uri="{FF2B5EF4-FFF2-40B4-BE49-F238E27FC236}">
                <a16:creationId xmlns:a16="http://schemas.microsoft.com/office/drawing/2014/main" id="{DA16E261-270B-F064-ED40-AD6B986B52BC}"/>
              </a:ext>
            </a:extLst>
          </p:cNvPr>
          <p:cNvSpPr txBox="1"/>
          <p:nvPr/>
        </p:nvSpPr>
        <p:spPr>
          <a:xfrm>
            <a:off x="7367043" y="2277025"/>
            <a:ext cx="4249881" cy="846386"/>
          </a:xfrm>
          <a:prstGeom prst="rect">
            <a:avLst/>
          </a:prstGeom>
          <a:noFill/>
        </p:spPr>
        <p:txBody>
          <a:bodyPr wrap="none" rtlCol="0">
            <a:spAutoFit/>
          </a:bodyPr>
          <a:lstStyle/>
          <a:p>
            <a:r>
              <a:rPr lang="en-US" sz="4900" dirty="0">
                <a:latin typeface="Montserrat Alternates ExtraBold" panose="00000900000000000000" pitchFamily="50" charset="0"/>
              </a:rPr>
              <a:t>M A G N U S</a:t>
            </a:r>
          </a:p>
        </p:txBody>
      </p:sp>
      <p:sp>
        <p:nvSpPr>
          <p:cNvPr id="9" name="TextBox 8">
            <a:extLst>
              <a:ext uri="{FF2B5EF4-FFF2-40B4-BE49-F238E27FC236}">
                <a16:creationId xmlns:a16="http://schemas.microsoft.com/office/drawing/2014/main" id="{28078690-17D7-A0AF-B28E-6DE99137B5AD}"/>
              </a:ext>
            </a:extLst>
          </p:cNvPr>
          <p:cNvSpPr txBox="1"/>
          <p:nvPr/>
        </p:nvSpPr>
        <p:spPr>
          <a:xfrm>
            <a:off x="7354020" y="2950660"/>
            <a:ext cx="1603324" cy="523220"/>
          </a:xfrm>
          <a:prstGeom prst="rect">
            <a:avLst/>
          </a:prstGeom>
          <a:noFill/>
        </p:spPr>
        <p:txBody>
          <a:bodyPr wrap="none" rtlCol="0">
            <a:spAutoFit/>
          </a:bodyPr>
          <a:lstStyle/>
          <a:p>
            <a:r>
              <a:rPr lang="en-US" sz="2800" dirty="0">
                <a:latin typeface="Montserrat Alternates Medium" panose="00000600000000000000" pitchFamily="50" charset="0"/>
              </a:rPr>
              <a:t>MEDIA</a:t>
            </a:r>
          </a:p>
        </p:txBody>
      </p:sp>
      <p:sp>
        <p:nvSpPr>
          <p:cNvPr id="10" name="TextBox 9">
            <a:extLst>
              <a:ext uri="{FF2B5EF4-FFF2-40B4-BE49-F238E27FC236}">
                <a16:creationId xmlns:a16="http://schemas.microsoft.com/office/drawing/2014/main" id="{91ED292F-C3D4-3DBB-798E-D9317CE97CB7}"/>
              </a:ext>
            </a:extLst>
          </p:cNvPr>
          <p:cNvSpPr txBox="1"/>
          <p:nvPr/>
        </p:nvSpPr>
        <p:spPr>
          <a:xfrm>
            <a:off x="9348354" y="2937741"/>
            <a:ext cx="2268570" cy="523220"/>
          </a:xfrm>
          <a:prstGeom prst="rect">
            <a:avLst/>
          </a:prstGeom>
          <a:noFill/>
        </p:spPr>
        <p:txBody>
          <a:bodyPr wrap="none" rtlCol="0">
            <a:spAutoFit/>
          </a:bodyPr>
          <a:lstStyle/>
          <a:p>
            <a:r>
              <a:rPr lang="en-US" sz="2800" dirty="0">
                <a:latin typeface="Montserrat Alternates Medium" panose="00000600000000000000" pitchFamily="50" charset="0"/>
              </a:rPr>
              <a:t>ACADEMY</a:t>
            </a:r>
          </a:p>
        </p:txBody>
      </p:sp>
      <p:sp>
        <p:nvSpPr>
          <p:cNvPr id="11" name="TextBox 10">
            <a:extLst>
              <a:ext uri="{FF2B5EF4-FFF2-40B4-BE49-F238E27FC236}">
                <a16:creationId xmlns:a16="http://schemas.microsoft.com/office/drawing/2014/main" id="{EE6F31DE-91B0-8680-223F-D263667CC8ED}"/>
              </a:ext>
            </a:extLst>
          </p:cNvPr>
          <p:cNvSpPr txBox="1"/>
          <p:nvPr/>
        </p:nvSpPr>
        <p:spPr>
          <a:xfrm>
            <a:off x="8957344" y="2978547"/>
            <a:ext cx="429926" cy="523220"/>
          </a:xfrm>
          <a:prstGeom prst="rect">
            <a:avLst/>
          </a:prstGeom>
          <a:noFill/>
        </p:spPr>
        <p:txBody>
          <a:bodyPr wrap="none" rtlCol="0">
            <a:spAutoFit/>
          </a:bodyPr>
          <a:lstStyle/>
          <a:p>
            <a:r>
              <a:rPr lang="en-US" sz="2800" dirty="0"/>
              <a:t>&amp;</a:t>
            </a:r>
          </a:p>
        </p:txBody>
      </p:sp>
      <p:sp>
        <p:nvSpPr>
          <p:cNvPr id="12" name="TextBox 11">
            <a:extLst>
              <a:ext uri="{FF2B5EF4-FFF2-40B4-BE49-F238E27FC236}">
                <a16:creationId xmlns:a16="http://schemas.microsoft.com/office/drawing/2014/main" id="{B2C449D6-F65B-F02F-1420-88FEBC6DCF95}"/>
              </a:ext>
            </a:extLst>
          </p:cNvPr>
          <p:cNvSpPr txBox="1"/>
          <p:nvPr/>
        </p:nvSpPr>
        <p:spPr>
          <a:xfrm>
            <a:off x="977900" y="6208511"/>
            <a:ext cx="5240537" cy="461665"/>
          </a:xfrm>
          <a:prstGeom prst="rect">
            <a:avLst/>
          </a:prstGeom>
          <a:noFill/>
        </p:spPr>
        <p:txBody>
          <a:bodyPr wrap="none" rtlCol="0">
            <a:spAutoFit/>
          </a:bodyPr>
          <a:lstStyle/>
          <a:p>
            <a:r>
              <a:rPr lang="en-US" dirty="0"/>
              <a:t> </a:t>
            </a:r>
            <a:r>
              <a:rPr lang="en-US" sz="2400" dirty="0"/>
              <a:t>w </a:t>
            </a:r>
            <a:r>
              <a:rPr lang="en-US" sz="2400" dirty="0" err="1"/>
              <a:t>w</a:t>
            </a:r>
            <a:r>
              <a:rPr lang="en-US" sz="2400" dirty="0"/>
              <a:t> </a:t>
            </a:r>
            <a:r>
              <a:rPr lang="en-US" sz="2400" dirty="0" err="1"/>
              <a:t>w</a:t>
            </a:r>
            <a:r>
              <a:rPr lang="en-US" sz="2400" dirty="0"/>
              <a:t> . m a g n u s m e d </a:t>
            </a:r>
            <a:r>
              <a:rPr lang="en-US" sz="2400" dirty="0" err="1"/>
              <a:t>i</a:t>
            </a:r>
            <a:r>
              <a:rPr lang="en-US" sz="2400" dirty="0"/>
              <a:t> a n g  . c o m</a:t>
            </a:r>
          </a:p>
        </p:txBody>
      </p:sp>
      <p:pic>
        <p:nvPicPr>
          <p:cNvPr id="14" name="Picture 13">
            <a:extLst>
              <a:ext uri="{FF2B5EF4-FFF2-40B4-BE49-F238E27FC236}">
                <a16:creationId xmlns:a16="http://schemas.microsoft.com/office/drawing/2014/main" id="{1DAA9932-D4F8-AB6B-2E32-91D0E40DC0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452" y="12409"/>
            <a:ext cx="1539635" cy="1539635"/>
          </a:xfrm>
          <a:prstGeom prst="rect">
            <a:avLst/>
          </a:prstGeom>
        </p:spPr>
      </p:pic>
    </p:spTree>
    <p:custDataLst>
      <p:tags r:id="rId1"/>
    </p:custDataLst>
  </p:cSld>
  <p:clrMapOvr>
    <a:masterClrMapping/>
  </p:clrMapOvr>
  <p:transition spd="slow" advClick="0" advTm="1982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fltVal val="0"/>
                                          </p:val>
                                        </p:tav>
                                        <p:tav tm="100000">
                                          <p:val>
                                            <p:strVal val="#ppt_w"/>
                                          </p:val>
                                        </p:tav>
                                      </p:tavLst>
                                    </p:anim>
                                    <p:anim calcmode="lin" valueType="num">
                                      <p:cBhvr>
                                        <p:cTn id="26" dur="500" fill="hold"/>
                                        <p:tgtEl>
                                          <p:spTgt spid="73"/>
                                        </p:tgtEl>
                                        <p:attrNameLst>
                                          <p:attrName>ppt_h</p:attrName>
                                        </p:attrNameLst>
                                      </p:cBhvr>
                                      <p:tavLst>
                                        <p:tav tm="0">
                                          <p:val>
                                            <p:fltVal val="0"/>
                                          </p:val>
                                        </p:tav>
                                        <p:tav tm="100000">
                                          <p:val>
                                            <p:strVal val="#ppt_h"/>
                                          </p:val>
                                        </p:tav>
                                      </p:tavLst>
                                    </p:anim>
                                    <p:animEffect transition="in" filter="fade">
                                      <p:cBhvr>
                                        <p:cTn id="2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1" grpId="0" animBg="1"/>
      <p:bldP spid="7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843" y="3024201"/>
            <a:ext cx="416300" cy="416300"/>
          </a:xfrm>
          <a:prstGeom prst="rect">
            <a:avLst/>
          </a:prstGeom>
          <a:ln>
            <a:solidFill>
              <a:srgbClr val="FFFFFE"/>
            </a:solidFill>
          </a:ln>
        </p:spPr>
      </p:pic>
      <p:sp>
        <p:nvSpPr>
          <p:cNvPr id="45" name="矩形 44"/>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46" name="直接连接符 45"/>
          <p:cNvCxnSpPr>
            <a:stCxn id="45"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33095" y="74295"/>
            <a:ext cx="3557905"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2300"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8" name="Diamond 3"/>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 name="TextBox 1">
            <a:extLst>
              <a:ext uri="{FF2B5EF4-FFF2-40B4-BE49-F238E27FC236}">
                <a16:creationId xmlns:a16="http://schemas.microsoft.com/office/drawing/2014/main" id="{B4417AD5-427E-D548-2F94-01AFB2DD38FD}"/>
              </a:ext>
            </a:extLst>
          </p:cNvPr>
          <p:cNvSpPr txBox="1"/>
          <p:nvPr/>
        </p:nvSpPr>
        <p:spPr>
          <a:xfrm>
            <a:off x="550287" y="181848"/>
            <a:ext cx="3566233" cy="369332"/>
          </a:xfrm>
          <a:prstGeom prst="rect">
            <a:avLst/>
          </a:prstGeom>
          <a:noFill/>
        </p:spPr>
        <p:txBody>
          <a:bodyPr wrap="none" rtlCol="0">
            <a:spAutoFit/>
          </a:bodyPr>
          <a:lstStyle/>
          <a:p>
            <a:r>
              <a:rPr lang="en-US" dirty="0"/>
              <a:t>OUR MISSION &amp; VISION STATEMENT</a:t>
            </a:r>
          </a:p>
        </p:txBody>
      </p:sp>
      <p:grpSp>
        <p:nvGrpSpPr>
          <p:cNvPr id="55" name="Group 54">
            <a:extLst>
              <a:ext uri="{FF2B5EF4-FFF2-40B4-BE49-F238E27FC236}">
                <a16:creationId xmlns:a16="http://schemas.microsoft.com/office/drawing/2014/main" id="{6E5D4487-DAFC-E861-D017-814C2B0DC342}"/>
              </a:ext>
            </a:extLst>
          </p:cNvPr>
          <p:cNvGrpSpPr/>
          <p:nvPr/>
        </p:nvGrpSpPr>
        <p:grpSpPr>
          <a:xfrm>
            <a:off x="8132054" y="3231903"/>
            <a:ext cx="582684" cy="582672"/>
            <a:chOff x="9022448" y="3541589"/>
            <a:chExt cx="582684" cy="582672"/>
          </a:xfrm>
          <a:solidFill>
            <a:srgbClr val="FFC000"/>
          </a:solidFill>
        </p:grpSpPr>
        <p:sp>
          <p:nvSpPr>
            <p:cNvPr id="57" name="Oval 56">
              <a:extLst>
                <a:ext uri="{FF2B5EF4-FFF2-40B4-BE49-F238E27FC236}">
                  <a16:creationId xmlns:a16="http://schemas.microsoft.com/office/drawing/2014/main" id="{A6771E9F-0EDF-4862-2F93-32E7F811C3EF}"/>
                </a:ext>
              </a:extLst>
            </p:cNvPr>
            <p:cNvSpPr/>
            <p:nvPr/>
          </p:nvSpPr>
          <p:spPr>
            <a:xfrm>
              <a:off x="9022448" y="3541589"/>
              <a:ext cx="582684" cy="582672"/>
            </a:xfrm>
            <a:prstGeom prst="ellipse">
              <a:avLst/>
            </a:prstGeom>
            <a:grpFill/>
            <a:ln w="6350" cap="flat" cmpd="sng" algn="ctr">
              <a:solidFill>
                <a:schemeClr val="tx1"/>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70707"/>
                </a:solidFill>
                <a:effectLst/>
                <a:uLnTx/>
                <a:uFillTx/>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8" name="Oval 57">
              <a:extLst>
                <a:ext uri="{FF2B5EF4-FFF2-40B4-BE49-F238E27FC236}">
                  <a16:creationId xmlns:a16="http://schemas.microsoft.com/office/drawing/2014/main" id="{A2DB2DF8-A238-04A0-ED0D-C6174B04B42D}"/>
                </a:ext>
              </a:extLst>
            </p:cNvPr>
            <p:cNvSpPr/>
            <p:nvPr/>
          </p:nvSpPr>
          <p:spPr>
            <a:xfrm>
              <a:off x="9121460" y="3637883"/>
              <a:ext cx="384660" cy="384651"/>
            </a:xfrm>
            <a:prstGeom prst="ellipse">
              <a:avLst/>
            </a:prstGeom>
            <a:grpFill/>
            <a:ln w="88900" cap="flat" cmpd="sng" algn="ctr">
              <a:solidFill>
                <a:schemeClr val="tx1"/>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70707"/>
                </a:solidFill>
                <a:effectLst/>
                <a:uLnTx/>
                <a:uFillTx/>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71" name="TextBox 70">
            <a:extLst>
              <a:ext uri="{FF2B5EF4-FFF2-40B4-BE49-F238E27FC236}">
                <a16:creationId xmlns:a16="http://schemas.microsoft.com/office/drawing/2014/main" id="{A2C6AAC5-3CBA-D5E9-38A4-375C62B93E0C}"/>
              </a:ext>
            </a:extLst>
          </p:cNvPr>
          <p:cNvSpPr txBox="1"/>
          <p:nvPr/>
        </p:nvSpPr>
        <p:spPr>
          <a:xfrm>
            <a:off x="5208936" y="2051932"/>
            <a:ext cx="696403" cy="830975"/>
          </a:xfrm>
          <a:prstGeom prst="rect">
            <a:avLst/>
          </a:prstGeom>
          <a:noFill/>
          <a:ln>
            <a:noFill/>
          </a:ln>
        </p:spPr>
        <p:txBody>
          <a:bodyPr wrap="square" lIns="91420" tIns="45709" rIns="91420" bIns="45709" rtlCol="0">
            <a:spAutoFit/>
          </a:bodyPr>
          <a:lstStyle/>
          <a:p>
            <a:pPr algn="ctr"/>
            <a:r>
              <a:rPr lang="en-US" sz="480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s</a:t>
            </a:r>
          </a:p>
        </p:txBody>
      </p:sp>
      <p:sp>
        <p:nvSpPr>
          <p:cNvPr id="72" name="TextBox 71">
            <a:extLst>
              <a:ext uri="{FF2B5EF4-FFF2-40B4-BE49-F238E27FC236}">
                <a16:creationId xmlns:a16="http://schemas.microsoft.com/office/drawing/2014/main" id="{140F1E9C-DB65-8F79-9937-E011F288593D}"/>
              </a:ext>
            </a:extLst>
          </p:cNvPr>
          <p:cNvSpPr txBox="1"/>
          <p:nvPr/>
        </p:nvSpPr>
        <p:spPr>
          <a:xfrm>
            <a:off x="6309303" y="2142410"/>
            <a:ext cx="696403" cy="646309"/>
          </a:xfrm>
          <a:prstGeom prst="rect">
            <a:avLst/>
          </a:prstGeom>
          <a:noFill/>
          <a:ln>
            <a:noFill/>
          </a:ln>
        </p:spPr>
        <p:txBody>
          <a:bodyPr wrap="square" lIns="91420" tIns="45709" rIns="91420" bIns="45709" rtlCol="0">
            <a:spAutoFit/>
          </a:bodyPr>
          <a:lstStyle/>
          <a:p>
            <a:pPr algn="ctr"/>
            <a:r>
              <a:rPr lang="en-US" sz="360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a:t>
            </a:r>
            <a:endParaRPr lang="ru-RU" sz="3600" dirty="0">
              <a:solidFill>
                <a:schemeClr val="bg1"/>
              </a:solidFill>
              <a:ea typeface="Montserrat" panose="00000500000000000000" charset="0"/>
              <a:cs typeface="Montserrat" panose="00000500000000000000" charset="0"/>
              <a:sym typeface="Montserrat" panose="00000500000000000000" charset="0"/>
            </a:endParaRPr>
          </a:p>
        </p:txBody>
      </p:sp>
      <p:sp>
        <p:nvSpPr>
          <p:cNvPr id="73" name="TextBox 72">
            <a:extLst>
              <a:ext uri="{FF2B5EF4-FFF2-40B4-BE49-F238E27FC236}">
                <a16:creationId xmlns:a16="http://schemas.microsoft.com/office/drawing/2014/main" id="{1C243652-5772-4550-8495-D966736B07CB}"/>
              </a:ext>
            </a:extLst>
          </p:cNvPr>
          <p:cNvSpPr txBox="1"/>
          <p:nvPr/>
        </p:nvSpPr>
        <p:spPr>
          <a:xfrm>
            <a:off x="7033358" y="2876930"/>
            <a:ext cx="696403" cy="646309"/>
          </a:xfrm>
          <a:prstGeom prst="rect">
            <a:avLst/>
          </a:prstGeom>
          <a:noFill/>
          <a:ln>
            <a:noFill/>
          </a:ln>
        </p:spPr>
        <p:txBody>
          <a:bodyPr wrap="square" lIns="91420" tIns="45709" rIns="91420" bIns="45709" rtlCol="0">
            <a:spAutoFit/>
          </a:bodyPr>
          <a:lstStyle/>
          <a:p>
            <a:pPr algn="ctr"/>
            <a:r>
              <a:rPr lang="en-US" sz="360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a:t>
            </a:r>
            <a:endParaRPr lang="ru-RU" sz="3600" dirty="0">
              <a:solidFill>
                <a:schemeClr val="bg1"/>
              </a:solidFill>
              <a:ea typeface="Montserrat" panose="00000500000000000000" charset="0"/>
              <a:cs typeface="Montserrat" panose="00000500000000000000" charset="0"/>
              <a:sym typeface="Montserrat" panose="00000500000000000000" charset="0"/>
            </a:endParaRPr>
          </a:p>
        </p:txBody>
      </p:sp>
      <p:sp>
        <p:nvSpPr>
          <p:cNvPr id="111" name="Freeform 11">
            <a:extLst>
              <a:ext uri="{FF2B5EF4-FFF2-40B4-BE49-F238E27FC236}">
                <a16:creationId xmlns:a16="http://schemas.microsoft.com/office/drawing/2014/main" id="{8C4ED65F-5D5C-D8F6-5297-6C06B03427C8}"/>
              </a:ext>
            </a:extLst>
          </p:cNvPr>
          <p:cNvSpPr>
            <a:spLocks noEditPoints="1"/>
          </p:cNvSpPr>
          <p:nvPr/>
        </p:nvSpPr>
        <p:spPr bwMode="auto">
          <a:xfrm>
            <a:off x="3282442" y="905815"/>
            <a:ext cx="453515" cy="375392"/>
          </a:xfrm>
          <a:custGeom>
            <a:avLst/>
            <a:gdLst>
              <a:gd name="T0" fmla="*/ 260 w 287"/>
              <a:gd name="T1" fmla="*/ 78 h 237"/>
              <a:gd name="T2" fmla="*/ 244 w 287"/>
              <a:gd name="T3" fmla="*/ 94 h 237"/>
              <a:gd name="T4" fmla="*/ 260 w 287"/>
              <a:gd name="T5" fmla="*/ 111 h 237"/>
              <a:gd name="T6" fmla="*/ 277 w 287"/>
              <a:gd name="T7" fmla="*/ 94 h 237"/>
              <a:gd name="T8" fmla="*/ 260 w 287"/>
              <a:gd name="T9" fmla="*/ 78 h 237"/>
              <a:gd name="T10" fmla="*/ 27 w 287"/>
              <a:gd name="T11" fmla="*/ 78 h 237"/>
              <a:gd name="T12" fmla="*/ 11 w 287"/>
              <a:gd name="T13" fmla="*/ 94 h 237"/>
              <a:gd name="T14" fmla="*/ 27 w 287"/>
              <a:gd name="T15" fmla="*/ 111 h 237"/>
              <a:gd name="T16" fmla="*/ 43 w 287"/>
              <a:gd name="T17" fmla="*/ 94 h 237"/>
              <a:gd name="T18" fmla="*/ 27 w 287"/>
              <a:gd name="T19" fmla="*/ 78 h 237"/>
              <a:gd name="T20" fmla="*/ 212 w 287"/>
              <a:gd name="T21" fmla="*/ 49 h 237"/>
              <a:gd name="T22" fmla="*/ 188 w 287"/>
              <a:gd name="T23" fmla="*/ 73 h 237"/>
              <a:gd name="T24" fmla="*/ 212 w 287"/>
              <a:gd name="T25" fmla="*/ 97 h 237"/>
              <a:gd name="T26" fmla="*/ 236 w 287"/>
              <a:gd name="T27" fmla="*/ 73 h 237"/>
              <a:gd name="T28" fmla="*/ 212 w 287"/>
              <a:gd name="T29" fmla="*/ 49 h 237"/>
              <a:gd name="T30" fmla="*/ 287 w 287"/>
              <a:gd name="T31" fmla="*/ 196 h 237"/>
              <a:gd name="T32" fmla="*/ 259 w 287"/>
              <a:gd name="T33" fmla="*/ 196 h 237"/>
              <a:gd name="T34" fmla="*/ 259 w 287"/>
              <a:gd name="T35" fmla="*/ 145 h 237"/>
              <a:gd name="T36" fmla="*/ 253 w 287"/>
              <a:gd name="T37" fmla="*/ 121 h 237"/>
              <a:gd name="T38" fmla="*/ 260 w 287"/>
              <a:gd name="T39" fmla="*/ 120 h 237"/>
              <a:gd name="T40" fmla="*/ 287 w 287"/>
              <a:gd name="T41" fmla="*/ 147 h 237"/>
              <a:gd name="T42" fmla="*/ 287 w 287"/>
              <a:gd name="T43" fmla="*/ 196 h 237"/>
              <a:gd name="T44" fmla="*/ 75 w 287"/>
              <a:gd name="T45" fmla="*/ 49 h 237"/>
              <a:gd name="T46" fmla="*/ 51 w 287"/>
              <a:gd name="T47" fmla="*/ 73 h 237"/>
              <a:gd name="T48" fmla="*/ 75 w 287"/>
              <a:gd name="T49" fmla="*/ 97 h 237"/>
              <a:gd name="T50" fmla="*/ 99 w 287"/>
              <a:gd name="T51" fmla="*/ 73 h 237"/>
              <a:gd name="T52" fmla="*/ 75 w 287"/>
              <a:gd name="T53" fmla="*/ 49 h 237"/>
              <a:gd name="T54" fmla="*/ 27 w 287"/>
              <a:gd name="T55" fmla="*/ 120 h 237"/>
              <a:gd name="T56" fmla="*/ 34 w 287"/>
              <a:gd name="T57" fmla="*/ 121 h 237"/>
              <a:gd name="T58" fmla="*/ 28 w 287"/>
              <a:gd name="T59" fmla="*/ 145 h 237"/>
              <a:gd name="T60" fmla="*/ 28 w 287"/>
              <a:gd name="T61" fmla="*/ 196 h 237"/>
              <a:gd name="T62" fmla="*/ 0 w 287"/>
              <a:gd name="T63" fmla="*/ 196 h 237"/>
              <a:gd name="T64" fmla="*/ 0 w 287"/>
              <a:gd name="T65" fmla="*/ 147 h 237"/>
              <a:gd name="T66" fmla="*/ 27 w 287"/>
              <a:gd name="T67" fmla="*/ 120 h 237"/>
              <a:gd name="T68" fmla="*/ 144 w 287"/>
              <a:gd name="T69" fmla="*/ 0 h 237"/>
              <a:gd name="T70" fmla="*/ 108 w 287"/>
              <a:gd name="T71" fmla="*/ 36 h 237"/>
              <a:gd name="T72" fmla="*/ 144 w 287"/>
              <a:gd name="T73" fmla="*/ 72 h 237"/>
              <a:gd name="T74" fmla="*/ 179 w 287"/>
              <a:gd name="T75" fmla="*/ 36 h 237"/>
              <a:gd name="T76" fmla="*/ 144 w 287"/>
              <a:gd name="T77" fmla="*/ 0 h 237"/>
              <a:gd name="T78" fmla="*/ 251 w 287"/>
              <a:gd name="T79" fmla="*/ 214 h 237"/>
              <a:gd name="T80" fmla="*/ 208 w 287"/>
              <a:gd name="T81" fmla="*/ 214 h 237"/>
              <a:gd name="T82" fmla="*/ 208 w 287"/>
              <a:gd name="T83" fmla="*/ 137 h 237"/>
              <a:gd name="T84" fmla="*/ 201 w 287"/>
              <a:gd name="T85" fmla="*/ 108 h 237"/>
              <a:gd name="T86" fmla="*/ 212 w 287"/>
              <a:gd name="T87" fmla="*/ 106 h 237"/>
              <a:gd name="T88" fmla="*/ 251 w 287"/>
              <a:gd name="T89" fmla="*/ 145 h 237"/>
              <a:gd name="T90" fmla="*/ 251 w 287"/>
              <a:gd name="T91" fmla="*/ 214 h 237"/>
              <a:gd name="T92" fmla="*/ 79 w 287"/>
              <a:gd name="T93" fmla="*/ 137 h 237"/>
              <a:gd name="T94" fmla="*/ 79 w 287"/>
              <a:gd name="T95" fmla="*/ 214 h 237"/>
              <a:gd name="T96" fmla="*/ 37 w 287"/>
              <a:gd name="T97" fmla="*/ 214 h 237"/>
              <a:gd name="T98" fmla="*/ 37 w 287"/>
              <a:gd name="T99" fmla="*/ 145 h 237"/>
              <a:gd name="T100" fmla="*/ 75 w 287"/>
              <a:gd name="T101" fmla="*/ 106 h 237"/>
              <a:gd name="T102" fmla="*/ 86 w 287"/>
              <a:gd name="T103" fmla="*/ 108 h 237"/>
              <a:gd name="T104" fmla="*/ 79 w 287"/>
              <a:gd name="T105" fmla="*/ 137 h 237"/>
              <a:gd name="T106" fmla="*/ 88 w 287"/>
              <a:gd name="T107" fmla="*/ 237 h 237"/>
              <a:gd name="T108" fmla="*/ 200 w 287"/>
              <a:gd name="T109" fmla="*/ 237 h 237"/>
              <a:gd name="T110" fmla="*/ 200 w 287"/>
              <a:gd name="T111" fmla="*/ 137 h 237"/>
              <a:gd name="T112" fmla="*/ 144 w 287"/>
              <a:gd name="T113" fmla="*/ 81 h 237"/>
              <a:gd name="T114" fmla="*/ 88 w 287"/>
              <a:gd name="T115" fmla="*/ 137 h 237"/>
              <a:gd name="T116" fmla="*/ 88 w 287"/>
              <a:gd name="T11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rgbClr val="FFC000"/>
          </a:solidFill>
          <a:ln>
            <a:noFill/>
          </a:ln>
        </p:spPr>
        <p:txBody>
          <a:bodyPr vert="horz" wrap="square" lIns="91440" tIns="45720" rIns="91440" bIns="45720" numCol="1" anchor="t" anchorCtr="0" compatLnSpc="1"/>
          <a:lstStyle/>
          <a:p>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28" name="矩形 57">
            <a:extLst>
              <a:ext uri="{FF2B5EF4-FFF2-40B4-BE49-F238E27FC236}">
                <a16:creationId xmlns:a16="http://schemas.microsoft.com/office/drawing/2014/main" id="{5DBD6F96-FC6D-AB9B-6A56-6C286D1BF406}"/>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129" name="直接连接符 58">
            <a:extLst>
              <a:ext uri="{FF2B5EF4-FFF2-40B4-BE49-F238E27FC236}">
                <a16:creationId xmlns:a16="http://schemas.microsoft.com/office/drawing/2014/main" id="{2ECB78A4-2021-0DC7-EB54-EAB67AB19DB9}"/>
              </a:ext>
            </a:extLst>
          </p:cNvPr>
          <p:cNvCxnSpPr>
            <a:stCxn id="128"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Diamond 3">
            <a:extLst>
              <a:ext uri="{FF2B5EF4-FFF2-40B4-BE49-F238E27FC236}">
                <a16:creationId xmlns:a16="http://schemas.microsoft.com/office/drawing/2014/main" id="{DDEF553E-37BC-AEB3-F9E0-D00F662EEEC7}"/>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 name="TextBox 4">
            <a:extLst>
              <a:ext uri="{FF2B5EF4-FFF2-40B4-BE49-F238E27FC236}">
                <a16:creationId xmlns:a16="http://schemas.microsoft.com/office/drawing/2014/main" id="{E23E6B19-879E-463E-EB8B-6EAEA217B33C}"/>
              </a:ext>
            </a:extLst>
          </p:cNvPr>
          <p:cNvSpPr txBox="1"/>
          <p:nvPr/>
        </p:nvSpPr>
        <p:spPr>
          <a:xfrm>
            <a:off x="413146" y="1649583"/>
            <a:ext cx="6419065" cy="1938992"/>
          </a:xfrm>
          <a:prstGeom prst="rect">
            <a:avLst/>
          </a:prstGeom>
          <a:noFill/>
        </p:spPr>
        <p:txBody>
          <a:bodyPr wrap="none" rtlCol="0">
            <a:spAutoFit/>
          </a:bodyPr>
          <a:lstStyle/>
          <a:p>
            <a:r>
              <a:rPr lang="en-US" sz="2000" dirty="0"/>
              <a:t>A dedicated platform to groom and connect film and media </a:t>
            </a:r>
          </a:p>
          <a:p>
            <a:r>
              <a:rPr lang="en-US" sz="2000" dirty="0"/>
              <a:t>enthusiasts both individuals or team as they learn </a:t>
            </a:r>
          </a:p>
          <a:p>
            <a:r>
              <a:rPr lang="en-US" sz="2000" dirty="0"/>
              <a:t>the craft and become masters in the field under </a:t>
            </a:r>
          </a:p>
          <a:p>
            <a:r>
              <a:rPr lang="en-US" sz="2000" dirty="0"/>
              <a:t>our tutelage while through our satisfactory </a:t>
            </a:r>
          </a:p>
          <a:p>
            <a:r>
              <a:rPr lang="en-US" sz="2000" dirty="0"/>
              <a:t>quality service delivery we continually  set </a:t>
            </a:r>
          </a:p>
          <a:p>
            <a:r>
              <a:rPr lang="en-US" sz="2000" dirty="0"/>
              <a:t>a standard worthy of emulation. </a:t>
            </a:r>
          </a:p>
        </p:txBody>
      </p:sp>
      <p:sp>
        <p:nvSpPr>
          <p:cNvPr id="6" name="TextBox 5">
            <a:extLst>
              <a:ext uri="{FF2B5EF4-FFF2-40B4-BE49-F238E27FC236}">
                <a16:creationId xmlns:a16="http://schemas.microsoft.com/office/drawing/2014/main" id="{0FEB2EBF-67DB-B440-5535-9511C94A4154}"/>
              </a:ext>
            </a:extLst>
          </p:cNvPr>
          <p:cNvSpPr txBox="1"/>
          <p:nvPr/>
        </p:nvSpPr>
        <p:spPr>
          <a:xfrm>
            <a:off x="2849403" y="1285727"/>
            <a:ext cx="1319592" cy="461665"/>
          </a:xfrm>
          <a:prstGeom prst="rect">
            <a:avLst/>
          </a:prstGeom>
          <a:noFill/>
        </p:spPr>
        <p:txBody>
          <a:bodyPr wrap="none" rtlCol="0">
            <a:spAutoFit/>
          </a:bodyPr>
          <a:lstStyle/>
          <a:p>
            <a:r>
              <a:rPr lang="en-US" sz="2400" b="1" dirty="0"/>
              <a:t>MISSION</a:t>
            </a:r>
          </a:p>
        </p:txBody>
      </p:sp>
      <p:sp>
        <p:nvSpPr>
          <p:cNvPr id="9" name="TextBox 8">
            <a:extLst>
              <a:ext uri="{FF2B5EF4-FFF2-40B4-BE49-F238E27FC236}">
                <a16:creationId xmlns:a16="http://schemas.microsoft.com/office/drawing/2014/main" id="{FFE6E751-3DFE-AF7F-41DB-FEC1130866D2}"/>
              </a:ext>
            </a:extLst>
          </p:cNvPr>
          <p:cNvSpPr txBox="1"/>
          <p:nvPr/>
        </p:nvSpPr>
        <p:spPr>
          <a:xfrm>
            <a:off x="6096000" y="4386074"/>
            <a:ext cx="5984395" cy="1323439"/>
          </a:xfrm>
          <a:prstGeom prst="rect">
            <a:avLst/>
          </a:prstGeom>
          <a:noFill/>
        </p:spPr>
        <p:txBody>
          <a:bodyPr wrap="none" rtlCol="0">
            <a:spAutoFit/>
          </a:bodyPr>
          <a:lstStyle/>
          <a:p>
            <a:r>
              <a:rPr lang="en-US" sz="2000" dirty="0"/>
              <a:t>Our vision is to become a satisfactory testimony on </a:t>
            </a:r>
          </a:p>
          <a:p>
            <a:r>
              <a:rPr lang="en-US" sz="2000" dirty="0"/>
              <a:t>every lives that come in contact with us in our trainings </a:t>
            </a:r>
          </a:p>
          <a:p>
            <a:r>
              <a:rPr lang="en-US" sz="2000" dirty="0"/>
              <a:t>and services by tenaciously upholding our core </a:t>
            </a:r>
          </a:p>
          <a:p>
            <a:r>
              <a:rPr lang="en-US" sz="2000" dirty="0"/>
              <a:t>values for excellent productivity. </a:t>
            </a:r>
          </a:p>
        </p:txBody>
      </p:sp>
      <p:sp>
        <p:nvSpPr>
          <p:cNvPr id="10" name="TextBox 9">
            <a:extLst>
              <a:ext uri="{FF2B5EF4-FFF2-40B4-BE49-F238E27FC236}">
                <a16:creationId xmlns:a16="http://schemas.microsoft.com/office/drawing/2014/main" id="{DA94CA75-E2C5-0785-16E4-5E3DD6DF00FA}"/>
              </a:ext>
            </a:extLst>
          </p:cNvPr>
          <p:cNvSpPr txBox="1"/>
          <p:nvPr/>
        </p:nvSpPr>
        <p:spPr>
          <a:xfrm>
            <a:off x="7923095" y="3848069"/>
            <a:ext cx="1087157" cy="461665"/>
          </a:xfrm>
          <a:prstGeom prst="rect">
            <a:avLst/>
          </a:prstGeom>
          <a:noFill/>
        </p:spPr>
        <p:txBody>
          <a:bodyPr wrap="none" rtlCol="0">
            <a:spAutoFit/>
          </a:bodyPr>
          <a:lstStyle/>
          <a:p>
            <a:r>
              <a:rPr lang="en-US" sz="2400" b="1" dirty="0"/>
              <a:t>VISION</a:t>
            </a:r>
          </a:p>
        </p:txBody>
      </p:sp>
      <p:pic>
        <p:nvPicPr>
          <p:cNvPr id="4" name="Picture 3">
            <a:extLst>
              <a:ext uri="{FF2B5EF4-FFF2-40B4-BE49-F238E27FC236}">
                <a16:creationId xmlns:a16="http://schemas.microsoft.com/office/drawing/2014/main" id="{2CDFC877-A873-5718-9A3B-B681C966A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4785" y="636905"/>
            <a:ext cx="1544955" cy="1544955"/>
          </a:xfrm>
          <a:prstGeom prst="rect">
            <a:avLst/>
          </a:prstGeom>
        </p:spPr>
      </p:pic>
    </p:spTree>
  </p:cSld>
  <p:clrMapOvr>
    <a:masterClrMapping/>
  </p:clrMapOvr>
  <p:transition spd="slow" advTm="4547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ppt_x"/>
                                          </p:val>
                                        </p:tav>
                                        <p:tav tm="100000">
                                          <p:val>
                                            <p:strVal val="#ppt_x"/>
                                          </p:val>
                                        </p:tav>
                                      </p:tavLst>
                                    </p:anim>
                                    <p:anim calcmode="lin" valueType="num">
                                      <p:cBhvr additive="base">
                                        <p:cTn id="16" dur="500" fill="hold"/>
                                        <p:tgtEl>
                                          <p:spTgt spid="7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anim calcmode="lin" valueType="num">
                                      <p:cBhvr additive="base">
                                        <p:cTn id="23" dur="500" fill="hold"/>
                                        <p:tgtEl>
                                          <p:spTgt spid="73"/>
                                        </p:tgtEl>
                                        <p:attrNameLst>
                                          <p:attrName>ppt_x</p:attrName>
                                        </p:attrNameLst>
                                      </p:cBhvr>
                                      <p:tavLst>
                                        <p:tav tm="0">
                                          <p:val>
                                            <p:strVal val="#ppt_x"/>
                                          </p:val>
                                        </p:tav>
                                        <p:tav tm="100000">
                                          <p:val>
                                            <p:strVal val="#ppt_x"/>
                                          </p:val>
                                        </p:tav>
                                      </p:tavLst>
                                    </p:anim>
                                    <p:anim calcmode="lin" valueType="num">
                                      <p:cBhvr additive="base">
                                        <p:cTn id="24" dur="500" fill="hold"/>
                                        <p:tgtEl>
                                          <p:spTgt spid="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ppt_x"/>
                                          </p:val>
                                        </p:tav>
                                        <p:tav tm="100000">
                                          <p:val>
                                            <p:strVal val="#ppt_x"/>
                                          </p:val>
                                        </p:tav>
                                      </p:tavLst>
                                    </p:anim>
                                    <p:anim calcmode="lin" valueType="num">
                                      <p:cBhvr additive="base">
                                        <p:cTn id="28"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73" grpId="0"/>
      <p:bldP spid="1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
          <p:cNvSpPr/>
          <p:nvPr/>
        </p:nvSpPr>
        <p:spPr>
          <a:xfrm>
            <a:off x="7208889" y="1760695"/>
            <a:ext cx="5593080" cy="537210"/>
          </a:xfrm>
          <a:prstGeom prst="rect">
            <a:avLst/>
          </a:prstGeom>
        </p:spPr>
        <p:txBody>
          <a:bodyPr wrap="square">
            <a:spAutoFit/>
          </a:bodyPr>
          <a:lstStyle/>
          <a:p>
            <a:r>
              <a:rPr lang="en-US" altLang="zh-CN" sz="2900" b="1" spc="-30" dirty="0">
                <a:latin typeface="Montserrat" panose="00000500000000000000" charset="0"/>
                <a:ea typeface="Montserrat" panose="00000500000000000000" charset="0"/>
                <a:cs typeface="Montserrat" panose="00000500000000000000" charset="0"/>
                <a:sym typeface="Montserrat" panose="00000500000000000000" charset="0"/>
              </a:rPr>
              <a:t>WHAT WE OFFER</a:t>
            </a:r>
            <a:endParaRPr lang="zh-CN" altLang="en-US" sz="2900" b="1" spc="-3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2" name="Rectangle 15"/>
          <p:cNvSpPr/>
          <p:nvPr/>
        </p:nvSpPr>
        <p:spPr>
          <a:xfrm>
            <a:off x="8308634" y="647660"/>
            <a:ext cx="1376998" cy="1106805"/>
          </a:xfrm>
          <a:prstGeom prst="rect">
            <a:avLst/>
          </a:prstGeom>
        </p:spPr>
        <p:txBody>
          <a:bodyPr wrap="square">
            <a:spAutoFit/>
          </a:bodyPr>
          <a:lstStyle/>
          <a:p>
            <a:pPr algn="ctr"/>
            <a:r>
              <a:rPr lang="en-US" altLang="zh-CN" sz="6600" b="1" spc="-30" dirty="0">
                <a:latin typeface="Montserrat" panose="00000500000000000000" charset="0"/>
                <a:ea typeface="Montserrat" panose="00000500000000000000" charset="0"/>
                <a:cs typeface="Montserrat" panose="00000500000000000000" charset="0"/>
                <a:sym typeface="Montserrat" panose="00000500000000000000" charset="0"/>
              </a:rPr>
              <a:t>03</a:t>
            </a:r>
          </a:p>
        </p:txBody>
      </p:sp>
      <p:sp>
        <p:nvSpPr>
          <p:cNvPr id="33" name="Rectangle 7"/>
          <p:cNvSpPr/>
          <p:nvPr/>
        </p:nvSpPr>
        <p:spPr>
          <a:xfrm>
            <a:off x="5740326" y="2013351"/>
            <a:ext cx="136017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4" name="Rectangle 7"/>
          <p:cNvSpPr/>
          <p:nvPr/>
        </p:nvSpPr>
        <p:spPr>
          <a:xfrm>
            <a:off x="10930314" y="1991200"/>
            <a:ext cx="139319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矩形 70"/>
          <p:cNvSpPr/>
          <p:nvPr/>
        </p:nvSpPr>
        <p:spPr>
          <a:xfrm>
            <a:off x="1" y="5944534"/>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2" name="图片占位符 4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502752" y="1316669"/>
            <a:ext cx="5776294" cy="3814761"/>
          </a:xfrm>
          <a:custGeom>
            <a:avLst/>
            <a:gdLst>
              <a:gd name="connsiteX0" fmla="*/ 3163663 w 6781799"/>
              <a:gd name="connsiteY0" fmla="*/ 0 h 6858000"/>
              <a:gd name="connsiteX1" fmla="*/ 6781799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3163663" y="0"/>
                </a:moveTo>
                <a:lnTo>
                  <a:pt x="6781799" y="0"/>
                </a:lnTo>
                <a:lnTo>
                  <a:pt x="6781799" y="6858000"/>
                </a:lnTo>
                <a:lnTo>
                  <a:pt x="0" y="6858000"/>
                </a:lnTo>
                <a:close/>
              </a:path>
            </a:pathLst>
          </a:custGeom>
        </p:spPr>
      </p:pic>
      <p:sp>
        <p:nvSpPr>
          <p:cNvPr id="11" name="TextBox 10">
            <a:extLst>
              <a:ext uri="{FF2B5EF4-FFF2-40B4-BE49-F238E27FC236}">
                <a16:creationId xmlns:a16="http://schemas.microsoft.com/office/drawing/2014/main" id="{239E835C-E68E-AF72-E8D0-EC5AB62032E7}"/>
              </a:ext>
            </a:extLst>
          </p:cNvPr>
          <p:cNvSpPr txBox="1"/>
          <p:nvPr/>
        </p:nvSpPr>
        <p:spPr>
          <a:xfrm>
            <a:off x="6595656" y="2526183"/>
            <a:ext cx="5031253" cy="2585323"/>
          </a:xfrm>
          <a:prstGeom prst="rect">
            <a:avLst/>
          </a:prstGeom>
          <a:noFill/>
        </p:spPr>
        <p:txBody>
          <a:bodyPr wrap="square">
            <a:spAutoFit/>
          </a:bodyPr>
          <a:lstStyle/>
          <a:p>
            <a:r>
              <a:rPr lang="en-US" dirty="0">
                <a:latin typeface="Open Sans" panose="020B0606030504020204" pitchFamily="34" charset="0"/>
              </a:rPr>
              <a:t>Going by our</a:t>
            </a:r>
            <a:r>
              <a:rPr lang="en-US" b="0" i="0" dirty="0">
                <a:effectLst/>
                <a:latin typeface="Open Sans" panose="020B0606030504020204" pitchFamily="34" charset="0"/>
              </a:rPr>
              <a:t> real focus on customer satisfaction, you can rely on us for efficient and timely delivery of innovative media works and the fulfillment you would get.</a:t>
            </a:r>
            <a:br>
              <a:rPr lang="en-US" dirty="0"/>
            </a:br>
            <a:endParaRPr lang="en-US" dirty="0"/>
          </a:p>
          <a:p>
            <a:r>
              <a:rPr lang="en-US" b="1" i="0" dirty="0">
                <a:effectLst/>
                <a:latin typeface="Open Sans" panose="020B0606030504020204" pitchFamily="34" charset="0"/>
              </a:rPr>
              <a:t>For our Film making and Media Training,</a:t>
            </a:r>
            <a:r>
              <a:rPr lang="en-US" b="0" i="0" dirty="0">
                <a:effectLst/>
                <a:latin typeface="Open Sans" panose="020B0606030504020204" pitchFamily="34" charset="0"/>
              </a:rPr>
              <a:t> we assure you of the very best as you undergo practical training and mentorship under our tutelage.</a:t>
            </a:r>
            <a:endParaRPr lang="en-US" dirty="0"/>
          </a:p>
        </p:txBody>
      </p:sp>
    </p:spTree>
  </p:cSld>
  <p:clrMapOvr>
    <a:masterClrMapping/>
  </p:clrMapOvr>
  <p:transition spd="slow" advClick="0" advTm="2969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bldLvl="0" animBg="1"/>
      <p:bldP spid="3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8132F-CB18-A2ED-5877-580570045C37}"/>
              </a:ext>
            </a:extLst>
          </p:cNvPr>
          <p:cNvSpPr>
            <a:spLocks noGrp="1"/>
          </p:cNvSpPr>
          <p:nvPr>
            <p:ph type="title"/>
          </p:nvPr>
        </p:nvSpPr>
        <p:spPr>
          <a:xfrm>
            <a:off x="838200" y="355600"/>
            <a:ext cx="10515600" cy="1325563"/>
          </a:xfrm>
        </p:spPr>
        <p:txBody>
          <a:bodyPr>
            <a:normAutofit/>
          </a:bodyPr>
          <a:lstStyle/>
          <a:p>
            <a:r>
              <a:rPr lang="en-US" sz="2800" b="1" dirty="0"/>
              <a:t>MAGNUS MEDIA &amp; ACADEMY SERVICES</a:t>
            </a:r>
          </a:p>
        </p:txBody>
      </p:sp>
      <p:sp>
        <p:nvSpPr>
          <p:cNvPr id="4" name="Text Placeholder 3">
            <a:extLst>
              <a:ext uri="{FF2B5EF4-FFF2-40B4-BE49-F238E27FC236}">
                <a16:creationId xmlns:a16="http://schemas.microsoft.com/office/drawing/2014/main" id="{465E2DD2-2495-BF72-A8F3-7BF5C497823B}"/>
              </a:ext>
            </a:extLst>
          </p:cNvPr>
          <p:cNvSpPr>
            <a:spLocks noGrp="1"/>
          </p:cNvSpPr>
          <p:nvPr>
            <p:ph type="body" idx="1"/>
          </p:nvPr>
        </p:nvSpPr>
        <p:spPr/>
        <p:txBody>
          <a:bodyPr>
            <a:normAutofit/>
          </a:bodyPr>
          <a:lstStyle/>
          <a:p>
            <a:r>
              <a:rPr lang="en-US" sz="2000" dirty="0">
                <a:latin typeface="+mj-lt"/>
              </a:rPr>
              <a:t>COURSES WE OFFER</a:t>
            </a:r>
          </a:p>
        </p:txBody>
      </p:sp>
      <p:sp>
        <p:nvSpPr>
          <p:cNvPr id="5" name="Content Placeholder 4">
            <a:extLst>
              <a:ext uri="{FF2B5EF4-FFF2-40B4-BE49-F238E27FC236}">
                <a16:creationId xmlns:a16="http://schemas.microsoft.com/office/drawing/2014/main" id="{81F9E46D-31A5-B4D0-E94E-9516D80B29E4}"/>
              </a:ext>
            </a:extLst>
          </p:cNvPr>
          <p:cNvSpPr>
            <a:spLocks noGrp="1"/>
          </p:cNvSpPr>
          <p:nvPr>
            <p:ph sz="half" idx="2"/>
          </p:nvPr>
        </p:nvSpPr>
        <p:spPr/>
        <p:txBody>
          <a:bodyPr>
            <a:normAutofit/>
          </a:bodyPr>
          <a:lstStyle/>
          <a:p>
            <a:r>
              <a:rPr lang="en-US" sz="1600" dirty="0"/>
              <a:t>ACTING &amp; PRESNTATION</a:t>
            </a:r>
          </a:p>
          <a:p>
            <a:r>
              <a:rPr lang="en-US" sz="1600" dirty="0"/>
              <a:t>CINEMATOGRAPHY</a:t>
            </a:r>
          </a:p>
          <a:p>
            <a:r>
              <a:rPr lang="en-US" sz="1600" dirty="0"/>
              <a:t>VIDEO EDITING</a:t>
            </a:r>
          </a:p>
          <a:p>
            <a:r>
              <a:rPr lang="en-US" sz="1600" dirty="0"/>
              <a:t>DRONE PILOTING</a:t>
            </a:r>
          </a:p>
          <a:p>
            <a:r>
              <a:rPr lang="en-US" sz="1600" dirty="0"/>
              <a:t>SCREENWRITING</a:t>
            </a:r>
          </a:p>
          <a:p>
            <a:r>
              <a:rPr lang="en-US" sz="1600" dirty="0"/>
              <a:t>EVENT LIVE STREAMING</a:t>
            </a:r>
          </a:p>
          <a:p>
            <a:r>
              <a:rPr lang="en-US" sz="1600" dirty="0"/>
              <a:t>FILM MAKING &amp; PRODUCTION</a:t>
            </a:r>
          </a:p>
          <a:p>
            <a:r>
              <a:rPr lang="en-US" sz="1600" dirty="0"/>
              <a:t>3D ANINMATION &amp; SPECIAL EFFECTS</a:t>
            </a:r>
          </a:p>
          <a:p>
            <a:r>
              <a:rPr lang="en-US" sz="1600" dirty="0"/>
              <a:t>GRAPHIC DESIGN &amp; DIGITAL MARKETING</a:t>
            </a:r>
          </a:p>
        </p:txBody>
      </p:sp>
      <p:sp>
        <p:nvSpPr>
          <p:cNvPr id="9" name="Text Placeholder 8">
            <a:extLst>
              <a:ext uri="{FF2B5EF4-FFF2-40B4-BE49-F238E27FC236}">
                <a16:creationId xmlns:a16="http://schemas.microsoft.com/office/drawing/2014/main" id="{5A205744-330A-7E6B-60EA-41C2B5E2EFD1}"/>
              </a:ext>
            </a:extLst>
          </p:cNvPr>
          <p:cNvSpPr>
            <a:spLocks noGrp="1"/>
          </p:cNvSpPr>
          <p:nvPr>
            <p:ph type="body" sz="quarter" idx="3"/>
          </p:nvPr>
        </p:nvSpPr>
        <p:spPr/>
        <p:txBody>
          <a:bodyPr>
            <a:normAutofit/>
          </a:bodyPr>
          <a:lstStyle/>
          <a:p>
            <a:r>
              <a:rPr lang="en-US" sz="2000" dirty="0">
                <a:latin typeface="+mj-lt"/>
              </a:rPr>
              <a:t>OUR MULTIMEDIA SERVICES</a:t>
            </a:r>
          </a:p>
        </p:txBody>
      </p:sp>
      <p:sp>
        <p:nvSpPr>
          <p:cNvPr id="10" name="Content Placeholder 9">
            <a:extLst>
              <a:ext uri="{FF2B5EF4-FFF2-40B4-BE49-F238E27FC236}">
                <a16:creationId xmlns:a16="http://schemas.microsoft.com/office/drawing/2014/main" id="{88AD1055-4F24-2672-9565-F865EA38A989}"/>
              </a:ext>
            </a:extLst>
          </p:cNvPr>
          <p:cNvSpPr>
            <a:spLocks noGrp="1"/>
          </p:cNvSpPr>
          <p:nvPr>
            <p:ph sz="quarter" idx="4"/>
          </p:nvPr>
        </p:nvSpPr>
        <p:spPr/>
        <p:txBody>
          <a:bodyPr>
            <a:normAutofit/>
          </a:bodyPr>
          <a:lstStyle/>
          <a:p>
            <a:r>
              <a:rPr lang="en-US" sz="1600" dirty="0"/>
              <a:t>DRONE BUSINESS SERVICES</a:t>
            </a:r>
          </a:p>
          <a:p>
            <a:r>
              <a:rPr lang="en-US" sz="1600" dirty="0"/>
              <a:t>BUSINESS PROMOTION</a:t>
            </a:r>
          </a:p>
          <a:p>
            <a:r>
              <a:rPr lang="en-US" sz="1600" dirty="0"/>
              <a:t>EVENT COVERAGE AND MEDIA SERVICES</a:t>
            </a:r>
          </a:p>
          <a:p>
            <a:r>
              <a:rPr lang="en-US" sz="1600" dirty="0"/>
              <a:t>EVENT LIVE STREAMING SERVICES</a:t>
            </a:r>
          </a:p>
          <a:p>
            <a:r>
              <a:rPr lang="en-US" sz="1600" dirty="0"/>
              <a:t>WEBSITE DESIGN &amp; DEVELOPMENT</a:t>
            </a:r>
          </a:p>
          <a:p>
            <a:r>
              <a:rPr lang="en-US" sz="1600" dirty="0"/>
              <a:t>ARTIST COLLABORATION &amp;  PROMOTION</a:t>
            </a:r>
          </a:p>
          <a:p>
            <a:r>
              <a:rPr lang="en-US" sz="1600" dirty="0"/>
              <a:t>CONTENT CREATION / ANIMATION (VFX) SERVICES</a:t>
            </a:r>
          </a:p>
          <a:p>
            <a:r>
              <a:rPr lang="en-US" sz="1600" dirty="0"/>
              <a:t>FILMING, INTERVIEW &amp; DOCUMENTARY PRODUCTION</a:t>
            </a:r>
          </a:p>
          <a:p>
            <a:endParaRPr lang="en-US" sz="1600" dirty="0"/>
          </a:p>
          <a:p>
            <a:pPr marL="0" indent="0">
              <a:buNone/>
            </a:pPr>
            <a:endParaRPr lang="en-US" sz="1600" dirty="0"/>
          </a:p>
          <a:p>
            <a:endParaRPr lang="en-US" sz="1600" dirty="0"/>
          </a:p>
          <a:p>
            <a:endParaRPr lang="en-US" sz="1600" dirty="0"/>
          </a:p>
          <a:p>
            <a:endParaRPr lang="en-US" sz="1600" dirty="0"/>
          </a:p>
          <a:p>
            <a:endParaRPr lang="en-US" sz="1600" dirty="0"/>
          </a:p>
        </p:txBody>
      </p:sp>
      <p:sp>
        <p:nvSpPr>
          <p:cNvPr id="37" name="Freeform 42">
            <a:extLst>
              <a:ext uri="{FF2B5EF4-FFF2-40B4-BE49-F238E27FC236}">
                <a16:creationId xmlns:a16="http://schemas.microsoft.com/office/drawing/2014/main" id="{76FC6112-1245-CEE9-40EE-BECEAE785849}"/>
              </a:ext>
            </a:extLst>
          </p:cNvPr>
          <p:cNvSpPr/>
          <p:nvPr/>
        </p:nvSpPr>
        <p:spPr bwMode="auto">
          <a:xfrm>
            <a:off x="10652289" y="5246734"/>
            <a:ext cx="1756330" cy="1681967"/>
          </a:xfrm>
          <a:custGeom>
            <a:avLst/>
            <a:gdLst>
              <a:gd name="T0" fmla="*/ 5 w 980"/>
              <a:gd name="T1" fmla="*/ 5 h 961"/>
              <a:gd name="T2" fmla="*/ 5 w 980"/>
              <a:gd name="T3" fmla="*/ 5 h 961"/>
              <a:gd name="T4" fmla="*/ 0 w 980"/>
              <a:gd name="T5" fmla="*/ 16 h 961"/>
              <a:gd name="T6" fmla="*/ 0 w 980"/>
              <a:gd name="T7" fmla="*/ 548 h 961"/>
              <a:gd name="T8" fmla="*/ 5 w 980"/>
              <a:gd name="T9" fmla="*/ 559 h 961"/>
              <a:gd name="T10" fmla="*/ 401 w 980"/>
              <a:gd name="T11" fmla="*/ 955 h 961"/>
              <a:gd name="T12" fmla="*/ 424 w 980"/>
              <a:gd name="T13" fmla="*/ 955 h 961"/>
              <a:gd name="T14" fmla="*/ 974 w 980"/>
              <a:gd name="T15" fmla="*/ 405 h 961"/>
              <a:gd name="T16" fmla="*/ 974 w 980"/>
              <a:gd name="T17" fmla="*/ 382 h 961"/>
              <a:gd name="T18" fmla="*/ 596 w 980"/>
              <a:gd name="T19" fmla="*/ 5 h 961"/>
              <a:gd name="T20" fmla="*/ 585 w 980"/>
              <a:gd name="T21" fmla="*/ 0 h 961"/>
              <a:gd name="T22" fmla="*/ 16 w 980"/>
              <a:gd name="T23" fmla="*/ 0 h 961"/>
              <a:gd name="T24" fmla="*/ 5 w 980"/>
              <a:gd name="T25" fmla="*/ 5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0" h="961">
                <a:moveTo>
                  <a:pt x="5" y="5"/>
                </a:moveTo>
                <a:cubicBezTo>
                  <a:pt x="5" y="5"/>
                  <a:pt x="5" y="5"/>
                  <a:pt x="5" y="5"/>
                </a:cubicBezTo>
                <a:cubicBezTo>
                  <a:pt x="2" y="8"/>
                  <a:pt x="0" y="12"/>
                  <a:pt x="0" y="16"/>
                </a:cubicBezTo>
                <a:cubicBezTo>
                  <a:pt x="0" y="548"/>
                  <a:pt x="0" y="548"/>
                  <a:pt x="0" y="548"/>
                </a:cubicBezTo>
                <a:cubicBezTo>
                  <a:pt x="0" y="552"/>
                  <a:pt x="2" y="556"/>
                  <a:pt x="5" y="559"/>
                </a:cubicBezTo>
                <a:cubicBezTo>
                  <a:pt x="401" y="955"/>
                  <a:pt x="401" y="955"/>
                  <a:pt x="401" y="955"/>
                </a:cubicBezTo>
                <a:cubicBezTo>
                  <a:pt x="407" y="961"/>
                  <a:pt x="417" y="961"/>
                  <a:pt x="424" y="955"/>
                </a:cubicBezTo>
                <a:cubicBezTo>
                  <a:pt x="974" y="405"/>
                  <a:pt x="974" y="405"/>
                  <a:pt x="974" y="405"/>
                </a:cubicBezTo>
                <a:cubicBezTo>
                  <a:pt x="980" y="399"/>
                  <a:pt x="980" y="388"/>
                  <a:pt x="974" y="382"/>
                </a:cubicBezTo>
                <a:cubicBezTo>
                  <a:pt x="596" y="5"/>
                  <a:pt x="596" y="5"/>
                  <a:pt x="596" y="5"/>
                </a:cubicBezTo>
                <a:cubicBezTo>
                  <a:pt x="593" y="2"/>
                  <a:pt x="589" y="0"/>
                  <a:pt x="585" y="0"/>
                </a:cubicBezTo>
                <a:cubicBezTo>
                  <a:pt x="16" y="0"/>
                  <a:pt x="16" y="0"/>
                  <a:pt x="16" y="0"/>
                </a:cubicBezTo>
                <a:cubicBezTo>
                  <a:pt x="12" y="0"/>
                  <a:pt x="8" y="2"/>
                  <a:pt x="5" y="5"/>
                </a:cubicBezTo>
                <a:close/>
              </a:path>
            </a:pathLst>
          </a:custGeom>
          <a:solidFill>
            <a:schemeClr val="accent4"/>
          </a:solidFill>
          <a:ln>
            <a:noFill/>
          </a:ln>
        </p:spPr>
        <p:txBody>
          <a:bodyPr vert="horz" wrap="square" lIns="91440" tIns="45720" rIns="91440" bIns="45720" numCol="1" anchor="t" anchorCtr="0" compatLnSpc="1"/>
          <a:lstStyle/>
          <a:p>
            <a:endParaRPr lang="en-US" sz="135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9" name="矩形 44">
            <a:extLst>
              <a:ext uri="{FF2B5EF4-FFF2-40B4-BE49-F238E27FC236}">
                <a16:creationId xmlns:a16="http://schemas.microsoft.com/office/drawing/2014/main" id="{02E6B0CC-03AE-BA3D-31D4-8BC05B130195}"/>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40" name="直接连接符 45">
            <a:extLst>
              <a:ext uri="{FF2B5EF4-FFF2-40B4-BE49-F238E27FC236}">
                <a16:creationId xmlns:a16="http://schemas.microsoft.com/office/drawing/2014/main" id="{FF02643F-EFC4-94EB-C390-722F30771D77}"/>
              </a:ext>
            </a:extLst>
          </p:cNvPr>
          <p:cNvCxnSpPr>
            <a:cxnSpLocks/>
            <a:stCxn id="39"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Diamond 3">
            <a:extLst>
              <a:ext uri="{FF2B5EF4-FFF2-40B4-BE49-F238E27FC236}">
                <a16:creationId xmlns:a16="http://schemas.microsoft.com/office/drawing/2014/main" id="{E02589D0-3C91-3550-204C-8B00B493FE4B}"/>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3" name="TextBox 12">
            <a:extLst>
              <a:ext uri="{FF2B5EF4-FFF2-40B4-BE49-F238E27FC236}">
                <a16:creationId xmlns:a16="http://schemas.microsoft.com/office/drawing/2014/main" id="{4F24DE90-69AD-D8B7-B8A1-C6B6280A34C4}"/>
              </a:ext>
            </a:extLst>
          </p:cNvPr>
          <p:cNvSpPr txBox="1"/>
          <p:nvPr/>
        </p:nvSpPr>
        <p:spPr>
          <a:xfrm>
            <a:off x="836612" y="175240"/>
            <a:ext cx="1978170" cy="461665"/>
          </a:xfrm>
          <a:prstGeom prst="rect">
            <a:avLst/>
          </a:prstGeom>
          <a:noFill/>
        </p:spPr>
        <p:txBody>
          <a:bodyPr wrap="none" rtlCol="0">
            <a:spAutoFit/>
          </a:bodyPr>
          <a:lstStyle/>
          <a:p>
            <a:r>
              <a:rPr lang="en-US" sz="2400" dirty="0"/>
              <a:t>What we offer</a:t>
            </a:r>
          </a:p>
        </p:txBody>
      </p:sp>
      <p:pic>
        <p:nvPicPr>
          <p:cNvPr id="6" name="Picture 5">
            <a:extLst>
              <a:ext uri="{FF2B5EF4-FFF2-40B4-BE49-F238E27FC236}">
                <a16:creationId xmlns:a16="http://schemas.microsoft.com/office/drawing/2014/main" id="{C374ADEA-0433-6EA1-BAE6-3B68E9E2B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8074" y="636905"/>
            <a:ext cx="1537680" cy="1537680"/>
          </a:xfrm>
          <a:prstGeom prst="rect">
            <a:avLst/>
          </a:prstGeom>
        </p:spPr>
      </p:pic>
    </p:spTree>
  </p:cSld>
  <p:clrMapOvr>
    <a:masterClrMapping/>
  </p:clrMapOvr>
  <p:transition spd="slow" advClick="0" advTm="39837">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矩形 35">
            <a:extLst>
              <a:ext uri="{FF2B5EF4-FFF2-40B4-BE49-F238E27FC236}">
                <a16:creationId xmlns:a16="http://schemas.microsoft.com/office/drawing/2014/main" id="{BE67EBF6-2D06-D9E2-8FF0-891BF63AD63C}"/>
              </a:ext>
            </a:extLst>
          </p:cNvPr>
          <p:cNvSpPr/>
          <p:nvPr/>
        </p:nvSpPr>
        <p:spPr>
          <a:xfrm>
            <a:off x="8100908" y="4672833"/>
            <a:ext cx="2532835" cy="449198"/>
          </a:xfrm>
          <a:prstGeom prst="rect">
            <a:avLst/>
          </a:prstGeom>
          <a:noFill/>
        </p:spPr>
        <p:txBody>
          <a:bodyPr wrap="square" lIns="122782" tIns="61391" rIns="122782" bIns="6139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7455">
              <a:lnSpc>
                <a:spcPct val="150000"/>
              </a:lnSpc>
              <a:spcBef>
                <a:spcPts val="805"/>
              </a:spcBef>
            </a:pPr>
            <a:r>
              <a:rPr lang="zh-CN" altLang="en-US" sz="1600" dirty="0">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rPr>
              <a:t>Here y</a:t>
            </a:r>
          </a:p>
        </p:txBody>
      </p:sp>
      <p:cxnSp>
        <p:nvCxnSpPr>
          <p:cNvPr id="86" name="直接连接符 47">
            <a:extLst>
              <a:ext uri="{FF2B5EF4-FFF2-40B4-BE49-F238E27FC236}">
                <a16:creationId xmlns:a16="http://schemas.microsoft.com/office/drawing/2014/main" id="{3BD532EB-C8EA-D661-8253-D8491587D237}"/>
              </a:ext>
            </a:extLst>
          </p:cNvPr>
          <p:cNvCxnSpPr>
            <a:cxnSpLocks/>
          </p:cNvCxnSpPr>
          <p:nvPr/>
        </p:nvCxnSpPr>
        <p:spPr>
          <a:xfrm>
            <a:off x="5527421" y="3053178"/>
            <a:ext cx="11472" cy="808689"/>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87" name="直接连接符 49">
            <a:extLst>
              <a:ext uri="{FF2B5EF4-FFF2-40B4-BE49-F238E27FC236}">
                <a16:creationId xmlns:a16="http://schemas.microsoft.com/office/drawing/2014/main" id="{3CEF4059-685E-19AE-EF1C-49B529F447D2}"/>
              </a:ext>
            </a:extLst>
          </p:cNvPr>
          <p:cNvCxnSpPr>
            <a:cxnSpLocks/>
          </p:cNvCxnSpPr>
          <p:nvPr/>
        </p:nvCxnSpPr>
        <p:spPr>
          <a:xfrm>
            <a:off x="7187889" y="5466801"/>
            <a:ext cx="1242321" cy="0"/>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88" name="直接连接符 51">
            <a:extLst>
              <a:ext uri="{FF2B5EF4-FFF2-40B4-BE49-F238E27FC236}">
                <a16:creationId xmlns:a16="http://schemas.microsoft.com/office/drawing/2014/main" id="{7B00C357-73A5-E0C1-0EEE-14543A25CCE0}"/>
              </a:ext>
            </a:extLst>
          </p:cNvPr>
          <p:cNvCxnSpPr/>
          <p:nvPr/>
        </p:nvCxnSpPr>
        <p:spPr>
          <a:xfrm flipV="1">
            <a:off x="10435565" y="2438157"/>
            <a:ext cx="0" cy="1667739"/>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89" name="直接连接符 53">
            <a:extLst>
              <a:ext uri="{FF2B5EF4-FFF2-40B4-BE49-F238E27FC236}">
                <a16:creationId xmlns:a16="http://schemas.microsoft.com/office/drawing/2014/main" id="{C6C62C38-229F-30FD-997F-D9CE516B929D}"/>
              </a:ext>
            </a:extLst>
          </p:cNvPr>
          <p:cNvCxnSpPr>
            <a:cxnSpLocks/>
          </p:cNvCxnSpPr>
          <p:nvPr/>
        </p:nvCxnSpPr>
        <p:spPr>
          <a:xfrm flipV="1">
            <a:off x="3413064" y="1531088"/>
            <a:ext cx="0" cy="1270806"/>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90" name="Rectangle 15">
            <a:extLst>
              <a:ext uri="{FF2B5EF4-FFF2-40B4-BE49-F238E27FC236}">
                <a16:creationId xmlns:a16="http://schemas.microsoft.com/office/drawing/2014/main" id="{8D33B689-B395-7A97-A835-6344E386A936}"/>
              </a:ext>
            </a:extLst>
          </p:cNvPr>
          <p:cNvSpPr/>
          <p:nvPr/>
        </p:nvSpPr>
        <p:spPr>
          <a:xfrm>
            <a:off x="512006" y="1709961"/>
            <a:ext cx="2009543" cy="584775"/>
          </a:xfrm>
          <a:prstGeom prst="rect">
            <a:avLst/>
          </a:prstGeom>
        </p:spPr>
        <p:txBody>
          <a:bodyPr wrap="square">
            <a:spAutoFit/>
          </a:bodyPr>
          <a:lstStyle/>
          <a:p>
            <a:r>
              <a:rPr lang="en-US" altLang="zh-CN" sz="1600" spc="-30" dirty="0">
                <a:solidFill>
                  <a:schemeClr val="tx1">
                    <a:lumMod val="50000"/>
                  </a:schemeClr>
                </a:solidFill>
                <a:ea typeface="Montserrat" panose="00000500000000000000" charset="0"/>
                <a:cs typeface="Montserrat" panose="00000500000000000000" charset="0"/>
                <a:sym typeface="Montserrat" panose="00000500000000000000" charset="0"/>
              </a:rPr>
              <a:t>CINEMATOGRAPHY</a:t>
            </a:r>
          </a:p>
          <a:p>
            <a:r>
              <a:rPr lang="en-US" altLang="zh-CN" sz="1600" spc="-30" dirty="0">
                <a:solidFill>
                  <a:schemeClr val="tx1">
                    <a:lumMod val="50000"/>
                  </a:schemeClr>
                </a:solidFill>
                <a:ea typeface="Montserrat" panose="00000500000000000000" charset="0"/>
                <a:cs typeface="Montserrat" panose="00000500000000000000" charset="0"/>
                <a:sym typeface="Montserrat" panose="00000500000000000000" charset="0"/>
              </a:rPr>
              <a:t>         COURSE</a:t>
            </a:r>
          </a:p>
        </p:txBody>
      </p:sp>
      <p:sp>
        <p:nvSpPr>
          <p:cNvPr id="91" name="矩形 21">
            <a:extLst>
              <a:ext uri="{FF2B5EF4-FFF2-40B4-BE49-F238E27FC236}">
                <a16:creationId xmlns:a16="http://schemas.microsoft.com/office/drawing/2014/main" id="{30264C4A-8371-2440-38F4-11FCE713D40C}"/>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92" name="直接连接符 22">
            <a:extLst>
              <a:ext uri="{FF2B5EF4-FFF2-40B4-BE49-F238E27FC236}">
                <a16:creationId xmlns:a16="http://schemas.microsoft.com/office/drawing/2014/main" id="{72E7A59D-1507-44D4-9909-9F1F499D57DF}"/>
              </a:ext>
            </a:extLst>
          </p:cNvPr>
          <p:cNvCxnSpPr>
            <a:stCxn id="91"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矩形 23">
            <a:extLst>
              <a:ext uri="{FF2B5EF4-FFF2-40B4-BE49-F238E27FC236}">
                <a16:creationId xmlns:a16="http://schemas.microsoft.com/office/drawing/2014/main" id="{949F337E-C5E3-A905-34AE-3D1C1DA482D2}"/>
              </a:ext>
            </a:extLst>
          </p:cNvPr>
          <p:cNvSpPr/>
          <p:nvPr/>
        </p:nvSpPr>
        <p:spPr>
          <a:xfrm>
            <a:off x="551180" y="84455"/>
            <a:ext cx="371221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COURSES WE TRAIN ON</a:t>
            </a:r>
            <a:endParaRPr lang="zh-CN" altLang="en-US"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4" name="Diamond 3">
            <a:extLst>
              <a:ext uri="{FF2B5EF4-FFF2-40B4-BE49-F238E27FC236}">
                <a16:creationId xmlns:a16="http://schemas.microsoft.com/office/drawing/2014/main" id="{A8A2127B-6E72-2EDC-4F86-F5F6332BE41F}"/>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95" name="Picture 94">
            <a:extLst>
              <a:ext uri="{FF2B5EF4-FFF2-40B4-BE49-F238E27FC236}">
                <a16:creationId xmlns:a16="http://schemas.microsoft.com/office/drawing/2014/main" id="{29A63141-C15F-AAE0-7125-CA86E86F7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575" y="4189844"/>
            <a:ext cx="1866445" cy="1864373"/>
          </a:xfrm>
          <a:prstGeom prst="rect">
            <a:avLst/>
          </a:prstGeom>
        </p:spPr>
      </p:pic>
      <p:pic>
        <p:nvPicPr>
          <p:cNvPr id="96" name="Picture 95">
            <a:extLst>
              <a:ext uri="{FF2B5EF4-FFF2-40B4-BE49-F238E27FC236}">
                <a16:creationId xmlns:a16="http://schemas.microsoft.com/office/drawing/2014/main" id="{FCC204A3-50AC-E769-FC43-D7C543E6E7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5254" y="2923046"/>
            <a:ext cx="1877643" cy="1877643"/>
          </a:xfrm>
          <a:prstGeom prst="rect">
            <a:avLst/>
          </a:prstGeom>
        </p:spPr>
      </p:pic>
      <p:sp>
        <p:nvSpPr>
          <p:cNvPr id="100" name="矩形 35">
            <a:extLst>
              <a:ext uri="{FF2B5EF4-FFF2-40B4-BE49-F238E27FC236}">
                <a16:creationId xmlns:a16="http://schemas.microsoft.com/office/drawing/2014/main" id="{59DD9F4B-7164-08C3-DBF9-3B03517B0BE0}"/>
              </a:ext>
            </a:extLst>
          </p:cNvPr>
          <p:cNvSpPr/>
          <p:nvPr/>
        </p:nvSpPr>
        <p:spPr>
          <a:xfrm>
            <a:off x="7930788" y="5839963"/>
            <a:ext cx="2532835" cy="449198"/>
          </a:xfrm>
          <a:prstGeom prst="rect">
            <a:avLst/>
          </a:prstGeom>
          <a:noFill/>
        </p:spPr>
        <p:txBody>
          <a:bodyPr wrap="square" lIns="122782" tIns="61391" rIns="122782" bIns="6139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27455">
              <a:lnSpc>
                <a:spcPct val="150000"/>
              </a:lnSpc>
              <a:spcBef>
                <a:spcPts val="805"/>
              </a:spcBef>
            </a:pPr>
            <a:r>
              <a:rPr lang="zh-CN" altLang="en-US" sz="1600" dirty="0">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rPr>
              <a:t>Here y</a:t>
            </a:r>
          </a:p>
        </p:txBody>
      </p:sp>
      <p:cxnSp>
        <p:nvCxnSpPr>
          <p:cNvPr id="102" name="直接连接符 47">
            <a:extLst>
              <a:ext uri="{FF2B5EF4-FFF2-40B4-BE49-F238E27FC236}">
                <a16:creationId xmlns:a16="http://schemas.microsoft.com/office/drawing/2014/main" id="{31012FEE-2623-CF62-1630-FD0353044610}"/>
              </a:ext>
            </a:extLst>
          </p:cNvPr>
          <p:cNvCxnSpPr>
            <a:cxnSpLocks/>
          </p:cNvCxnSpPr>
          <p:nvPr/>
        </p:nvCxnSpPr>
        <p:spPr>
          <a:xfrm flipV="1">
            <a:off x="8089959" y="1573354"/>
            <a:ext cx="10949" cy="1365699"/>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03" name="直接连接符 49">
            <a:extLst>
              <a:ext uri="{FF2B5EF4-FFF2-40B4-BE49-F238E27FC236}">
                <a16:creationId xmlns:a16="http://schemas.microsoft.com/office/drawing/2014/main" id="{5D21A8EE-7501-654B-82A8-B4A0739B0CA0}"/>
              </a:ext>
            </a:extLst>
          </p:cNvPr>
          <p:cNvCxnSpPr>
            <a:cxnSpLocks/>
          </p:cNvCxnSpPr>
          <p:nvPr/>
        </p:nvCxnSpPr>
        <p:spPr>
          <a:xfrm flipH="1">
            <a:off x="2849266" y="5481917"/>
            <a:ext cx="1258335" cy="0"/>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cxnSp>
        <p:nvCxnSpPr>
          <p:cNvPr id="105" name="直接连接符 53">
            <a:extLst>
              <a:ext uri="{FF2B5EF4-FFF2-40B4-BE49-F238E27FC236}">
                <a16:creationId xmlns:a16="http://schemas.microsoft.com/office/drawing/2014/main" id="{BADA6041-F676-E29A-CB9D-156BCE5FEE3B}"/>
              </a:ext>
            </a:extLst>
          </p:cNvPr>
          <p:cNvCxnSpPr/>
          <p:nvPr/>
        </p:nvCxnSpPr>
        <p:spPr>
          <a:xfrm flipV="1">
            <a:off x="1352797" y="2438158"/>
            <a:ext cx="0" cy="1667739"/>
          </a:xfrm>
          <a:prstGeom prst="line">
            <a:avLst/>
          </a:prstGeom>
          <a:ln w="12700">
            <a:solidFill>
              <a:schemeClr val="tx1"/>
            </a:solidFill>
            <a:headEnd type="none" w="lg" len="lg"/>
            <a:tailEnd type="oval" w="lg" len="lg"/>
          </a:ln>
        </p:spPr>
        <p:style>
          <a:lnRef idx="1">
            <a:schemeClr val="accent1"/>
          </a:lnRef>
          <a:fillRef idx="0">
            <a:schemeClr val="accent1"/>
          </a:fillRef>
          <a:effectRef idx="0">
            <a:schemeClr val="accent1"/>
          </a:effectRef>
          <a:fontRef idx="minor">
            <a:schemeClr val="tx1"/>
          </a:fontRef>
        </p:style>
      </p:cxnSp>
      <p:sp>
        <p:nvSpPr>
          <p:cNvPr id="106" name="矩形 21">
            <a:extLst>
              <a:ext uri="{FF2B5EF4-FFF2-40B4-BE49-F238E27FC236}">
                <a16:creationId xmlns:a16="http://schemas.microsoft.com/office/drawing/2014/main" id="{E1C6ABDF-10E2-0CCE-D2A3-AE25F6A4B353}"/>
              </a:ext>
            </a:extLst>
          </p:cNvPr>
          <p:cNvSpPr/>
          <p:nvPr/>
        </p:nvSpPr>
        <p:spPr>
          <a:xfrm>
            <a:off x="9580245" y="561339"/>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08" name="Diamond 3">
            <a:extLst>
              <a:ext uri="{FF2B5EF4-FFF2-40B4-BE49-F238E27FC236}">
                <a16:creationId xmlns:a16="http://schemas.microsoft.com/office/drawing/2014/main" id="{C690DD3B-326F-B649-BC6B-AFF2F5A27AA5}"/>
              </a:ext>
            </a:extLst>
          </p:cNvPr>
          <p:cNvSpPr/>
          <p:nvPr/>
        </p:nvSpPr>
        <p:spPr>
          <a:xfrm rot="337733">
            <a:off x="-95724" y="139171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09" name="Picture 108">
            <a:extLst>
              <a:ext uri="{FF2B5EF4-FFF2-40B4-BE49-F238E27FC236}">
                <a16:creationId xmlns:a16="http://schemas.microsoft.com/office/drawing/2014/main" id="{4E8BE235-AE30-F8EA-E433-EA10D4933E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0643" y="721955"/>
            <a:ext cx="2420005" cy="2420005"/>
          </a:xfrm>
          <a:prstGeom prst="rect">
            <a:avLst/>
          </a:prstGeom>
        </p:spPr>
      </p:pic>
      <p:pic>
        <p:nvPicPr>
          <p:cNvPr id="110" name="Picture 109">
            <a:extLst>
              <a:ext uri="{FF2B5EF4-FFF2-40B4-BE49-F238E27FC236}">
                <a16:creationId xmlns:a16="http://schemas.microsoft.com/office/drawing/2014/main" id="{FFD4EFFE-880E-81FF-6F4D-E514BB3B79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4002" y="2826305"/>
            <a:ext cx="2071127" cy="2071127"/>
          </a:xfrm>
          <a:prstGeom prst="rect">
            <a:avLst/>
          </a:prstGeom>
        </p:spPr>
      </p:pic>
      <p:sp>
        <p:nvSpPr>
          <p:cNvPr id="111" name="TextBox 110">
            <a:extLst>
              <a:ext uri="{FF2B5EF4-FFF2-40B4-BE49-F238E27FC236}">
                <a16:creationId xmlns:a16="http://schemas.microsoft.com/office/drawing/2014/main" id="{8987F4C4-5F8B-450B-223A-9DC1A205EBB4}"/>
              </a:ext>
            </a:extLst>
          </p:cNvPr>
          <p:cNvSpPr txBox="1"/>
          <p:nvPr/>
        </p:nvSpPr>
        <p:spPr>
          <a:xfrm>
            <a:off x="2545254" y="814026"/>
            <a:ext cx="1866361" cy="646331"/>
          </a:xfrm>
          <a:prstGeom prst="rect">
            <a:avLst/>
          </a:prstGeom>
          <a:noFill/>
        </p:spPr>
        <p:txBody>
          <a:bodyPr wrap="square" rtlCol="0">
            <a:spAutoFit/>
          </a:bodyPr>
          <a:lstStyle/>
          <a:p>
            <a:r>
              <a:rPr lang="en-US" dirty="0"/>
              <a:t>SCREENWRITING</a:t>
            </a:r>
          </a:p>
          <a:p>
            <a:r>
              <a:rPr lang="en-US" dirty="0"/>
              <a:t>        COURSE</a:t>
            </a:r>
          </a:p>
        </p:txBody>
      </p:sp>
      <p:sp>
        <p:nvSpPr>
          <p:cNvPr id="112" name="TextBox 111">
            <a:extLst>
              <a:ext uri="{FF2B5EF4-FFF2-40B4-BE49-F238E27FC236}">
                <a16:creationId xmlns:a16="http://schemas.microsoft.com/office/drawing/2014/main" id="{C91E1BA7-77E8-3A43-30D4-3C0164073FCC}"/>
              </a:ext>
            </a:extLst>
          </p:cNvPr>
          <p:cNvSpPr txBox="1"/>
          <p:nvPr/>
        </p:nvSpPr>
        <p:spPr>
          <a:xfrm>
            <a:off x="4640602" y="3943789"/>
            <a:ext cx="1796582" cy="646331"/>
          </a:xfrm>
          <a:prstGeom prst="rect">
            <a:avLst/>
          </a:prstGeom>
          <a:noFill/>
        </p:spPr>
        <p:txBody>
          <a:bodyPr wrap="none" rtlCol="0">
            <a:spAutoFit/>
          </a:bodyPr>
          <a:lstStyle/>
          <a:p>
            <a:r>
              <a:rPr lang="en-US" dirty="0"/>
              <a:t>DRONE PILOTING</a:t>
            </a:r>
          </a:p>
          <a:p>
            <a:r>
              <a:rPr lang="en-US" dirty="0"/>
              <a:t>       COURSE</a:t>
            </a:r>
          </a:p>
        </p:txBody>
      </p:sp>
      <p:sp>
        <p:nvSpPr>
          <p:cNvPr id="113" name="TextBox 112">
            <a:extLst>
              <a:ext uri="{FF2B5EF4-FFF2-40B4-BE49-F238E27FC236}">
                <a16:creationId xmlns:a16="http://schemas.microsoft.com/office/drawing/2014/main" id="{A650A109-2C0D-4CB5-4A87-69BD18D6CE42}"/>
              </a:ext>
            </a:extLst>
          </p:cNvPr>
          <p:cNvSpPr txBox="1"/>
          <p:nvPr/>
        </p:nvSpPr>
        <p:spPr>
          <a:xfrm>
            <a:off x="7297034" y="855422"/>
            <a:ext cx="1607748" cy="646331"/>
          </a:xfrm>
          <a:prstGeom prst="rect">
            <a:avLst/>
          </a:prstGeom>
          <a:noFill/>
        </p:spPr>
        <p:txBody>
          <a:bodyPr wrap="none" rtlCol="0">
            <a:spAutoFit/>
          </a:bodyPr>
          <a:lstStyle/>
          <a:p>
            <a:r>
              <a:rPr lang="en-US" dirty="0"/>
              <a:t>VIDEO EDITING</a:t>
            </a:r>
          </a:p>
          <a:p>
            <a:r>
              <a:rPr lang="en-US" dirty="0"/>
              <a:t>      COURSE</a:t>
            </a:r>
          </a:p>
        </p:txBody>
      </p:sp>
      <p:pic>
        <p:nvPicPr>
          <p:cNvPr id="114" name="Picture 113">
            <a:extLst>
              <a:ext uri="{FF2B5EF4-FFF2-40B4-BE49-F238E27FC236}">
                <a16:creationId xmlns:a16="http://schemas.microsoft.com/office/drawing/2014/main" id="{B9CB1EA5-0564-E50E-6E38-FB97812E5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7745" y="4266955"/>
            <a:ext cx="2555640" cy="1667738"/>
          </a:xfrm>
          <a:prstGeom prst="rect">
            <a:avLst/>
          </a:prstGeom>
        </p:spPr>
      </p:pic>
      <p:sp>
        <p:nvSpPr>
          <p:cNvPr id="115" name="TextBox 114">
            <a:extLst>
              <a:ext uri="{FF2B5EF4-FFF2-40B4-BE49-F238E27FC236}">
                <a16:creationId xmlns:a16="http://schemas.microsoft.com/office/drawing/2014/main" id="{4945C316-F0DE-5EB1-EA1D-1FBF18BD5DC9}"/>
              </a:ext>
            </a:extLst>
          </p:cNvPr>
          <p:cNvSpPr txBox="1"/>
          <p:nvPr/>
        </p:nvSpPr>
        <p:spPr>
          <a:xfrm>
            <a:off x="8623046" y="1722745"/>
            <a:ext cx="3309432" cy="646331"/>
          </a:xfrm>
          <a:prstGeom prst="rect">
            <a:avLst/>
          </a:prstGeom>
          <a:noFill/>
        </p:spPr>
        <p:txBody>
          <a:bodyPr wrap="none" rtlCol="0">
            <a:spAutoFit/>
          </a:bodyPr>
          <a:lstStyle/>
          <a:p>
            <a:r>
              <a:rPr lang="en-US" dirty="0"/>
              <a:t>FILM MAKING AND PRODUCTION</a:t>
            </a:r>
          </a:p>
          <a:p>
            <a:r>
              <a:rPr lang="en-US" dirty="0"/>
              <a:t>                          COURSE</a:t>
            </a:r>
          </a:p>
        </p:txBody>
      </p:sp>
      <p:pic>
        <p:nvPicPr>
          <p:cNvPr id="116" name="Picture 115">
            <a:extLst>
              <a:ext uri="{FF2B5EF4-FFF2-40B4-BE49-F238E27FC236}">
                <a16:creationId xmlns:a16="http://schemas.microsoft.com/office/drawing/2014/main" id="{AEB080B2-E370-C701-C8FD-868EA5C449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0608" y="4551841"/>
            <a:ext cx="1929191" cy="1927050"/>
          </a:xfrm>
          <a:prstGeom prst="rect">
            <a:avLst/>
          </a:prstGeom>
        </p:spPr>
      </p:pic>
      <p:sp>
        <p:nvSpPr>
          <p:cNvPr id="117" name="TextBox 116">
            <a:extLst>
              <a:ext uri="{FF2B5EF4-FFF2-40B4-BE49-F238E27FC236}">
                <a16:creationId xmlns:a16="http://schemas.microsoft.com/office/drawing/2014/main" id="{2679035C-D4D2-96F6-5064-0C9E33C58BA4}"/>
              </a:ext>
            </a:extLst>
          </p:cNvPr>
          <p:cNvSpPr txBox="1"/>
          <p:nvPr/>
        </p:nvSpPr>
        <p:spPr>
          <a:xfrm>
            <a:off x="2759902" y="5650329"/>
            <a:ext cx="1770741" cy="646331"/>
          </a:xfrm>
          <a:prstGeom prst="rect">
            <a:avLst/>
          </a:prstGeom>
          <a:noFill/>
        </p:spPr>
        <p:txBody>
          <a:bodyPr wrap="square" rtlCol="0">
            <a:spAutoFit/>
          </a:bodyPr>
          <a:lstStyle/>
          <a:p>
            <a:r>
              <a:rPr lang="en-US" dirty="0"/>
              <a:t>LIVE STREAMING</a:t>
            </a:r>
          </a:p>
          <a:p>
            <a:r>
              <a:rPr lang="en-US" dirty="0"/>
              <a:t>    COURSE</a:t>
            </a:r>
          </a:p>
        </p:txBody>
      </p:sp>
      <p:sp>
        <p:nvSpPr>
          <p:cNvPr id="118" name="TextBox 117">
            <a:extLst>
              <a:ext uri="{FF2B5EF4-FFF2-40B4-BE49-F238E27FC236}">
                <a16:creationId xmlns:a16="http://schemas.microsoft.com/office/drawing/2014/main" id="{18257F9E-EA78-B40B-6022-FB2283CB3227}"/>
              </a:ext>
            </a:extLst>
          </p:cNvPr>
          <p:cNvSpPr txBox="1"/>
          <p:nvPr/>
        </p:nvSpPr>
        <p:spPr>
          <a:xfrm>
            <a:off x="6831419" y="5642830"/>
            <a:ext cx="2065309" cy="646331"/>
          </a:xfrm>
          <a:prstGeom prst="rect">
            <a:avLst/>
          </a:prstGeom>
          <a:noFill/>
        </p:spPr>
        <p:txBody>
          <a:bodyPr wrap="none" rtlCol="0">
            <a:spAutoFit/>
          </a:bodyPr>
          <a:lstStyle/>
          <a:p>
            <a:r>
              <a:rPr lang="en-US" dirty="0"/>
              <a:t>3D ANIMATION/VFX</a:t>
            </a:r>
          </a:p>
          <a:p>
            <a:r>
              <a:rPr lang="en-US" dirty="0"/>
              <a:t>        COURSE</a:t>
            </a:r>
          </a:p>
        </p:txBody>
      </p:sp>
    </p:spTree>
  </p:cSld>
  <p:clrMapOvr>
    <a:masterClrMapping/>
  </p:clrMapOvr>
  <p:transition spd="slow" advTm="30705">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7"/>
                                        </p:tgtEl>
                                        <p:attrNameLst>
                                          <p:attrName>style.visibility</p:attrName>
                                        </p:attrNameLst>
                                      </p:cBhvr>
                                      <p:to>
                                        <p:strVal val="visible"/>
                                      </p:to>
                                    </p:set>
                                    <p:anim calcmode="lin" valueType="num">
                                      <p:cBhvr>
                                        <p:cTn id="15" dur="500" fill="hold"/>
                                        <p:tgtEl>
                                          <p:spTgt spid="87"/>
                                        </p:tgtEl>
                                        <p:attrNameLst>
                                          <p:attrName>ppt_w</p:attrName>
                                        </p:attrNameLst>
                                      </p:cBhvr>
                                      <p:tavLst>
                                        <p:tav tm="0">
                                          <p:val>
                                            <p:fltVal val="0"/>
                                          </p:val>
                                        </p:tav>
                                        <p:tav tm="100000">
                                          <p:val>
                                            <p:strVal val="#ppt_w"/>
                                          </p:val>
                                        </p:tav>
                                      </p:tavLst>
                                    </p:anim>
                                    <p:anim calcmode="lin" valueType="num">
                                      <p:cBhvr>
                                        <p:cTn id="16" dur="500" fill="hold"/>
                                        <p:tgtEl>
                                          <p:spTgt spid="8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p:cTn id="19" dur="500" fill="hold"/>
                                        <p:tgtEl>
                                          <p:spTgt spid="88"/>
                                        </p:tgtEl>
                                        <p:attrNameLst>
                                          <p:attrName>ppt_w</p:attrName>
                                        </p:attrNameLst>
                                      </p:cBhvr>
                                      <p:tavLst>
                                        <p:tav tm="0">
                                          <p:val>
                                            <p:fltVal val="0"/>
                                          </p:val>
                                        </p:tav>
                                        <p:tav tm="100000">
                                          <p:val>
                                            <p:strVal val="#ppt_w"/>
                                          </p:val>
                                        </p:tav>
                                      </p:tavLst>
                                    </p:anim>
                                    <p:anim calcmode="lin" valueType="num">
                                      <p:cBhvr>
                                        <p:cTn id="20" dur="500" fill="hold"/>
                                        <p:tgtEl>
                                          <p:spTgt spid="8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89"/>
                                        </p:tgtEl>
                                        <p:attrNameLst>
                                          <p:attrName>style.visibility</p:attrName>
                                        </p:attrNameLst>
                                      </p:cBhvr>
                                      <p:to>
                                        <p:strVal val="visible"/>
                                      </p:to>
                                    </p:set>
                                    <p:anim calcmode="lin" valueType="num">
                                      <p:cBhvr>
                                        <p:cTn id="23" dur="500" fill="hold"/>
                                        <p:tgtEl>
                                          <p:spTgt spid="89"/>
                                        </p:tgtEl>
                                        <p:attrNameLst>
                                          <p:attrName>ppt_w</p:attrName>
                                        </p:attrNameLst>
                                      </p:cBhvr>
                                      <p:tavLst>
                                        <p:tav tm="0">
                                          <p:val>
                                            <p:fltVal val="0"/>
                                          </p:val>
                                        </p:tav>
                                        <p:tav tm="100000">
                                          <p:val>
                                            <p:strVal val="#ppt_w"/>
                                          </p:val>
                                        </p:tav>
                                      </p:tavLst>
                                    </p:anim>
                                    <p:anim calcmode="lin" valueType="num">
                                      <p:cBhvr>
                                        <p:cTn id="24" dur="500" fill="hold"/>
                                        <p:tgtEl>
                                          <p:spTgt spid="89"/>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90"/>
                                        </p:tgtEl>
                                        <p:attrNameLst>
                                          <p:attrName>style.visibility</p:attrName>
                                        </p:attrNameLst>
                                      </p:cBhvr>
                                      <p:to>
                                        <p:strVal val="visible"/>
                                      </p:to>
                                    </p:set>
                                    <p:anim calcmode="lin" valueType="num">
                                      <p:cBhvr additive="base">
                                        <p:cTn id="28" dur="500" fill="hold"/>
                                        <p:tgtEl>
                                          <p:spTgt spid="90"/>
                                        </p:tgtEl>
                                        <p:attrNameLst>
                                          <p:attrName>ppt_x</p:attrName>
                                        </p:attrNameLst>
                                      </p:cBhvr>
                                      <p:tavLst>
                                        <p:tav tm="0">
                                          <p:val>
                                            <p:strVal val="#ppt_x"/>
                                          </p:val>
                                        </p:tav>
                                        <p:tav tm="100000">
                                          <p:val>
                                            <p:strVal val="#ppt_x"/>
                                          </p:val>
                                        </p:tav>
                                      </p:tavLst>
                                    </p:anim>
                                    <p:anim calcmode="lin" valueType="num">
                                      <p:cBhvr additive="base">
                                        <p:cTn id="29" dur="500" fill="hold"/>
                                        <p:tgtEl>
                                          <p:spTgt spid="90"/>
                                        </p:tgtEl>
                                        <p:attrNameLst>
                                          <p:attrName>ppt_y</p:attrName>
                                        </p:attrNameLst>
                                      </p:cBhvr>
                                      <p:tavLst>
                                        <p:tav tm="0">
                                          <p:val>
                                            <p:strVal val="1+#ppt_h/2"/>
                                          </p:val>
                                        </p:tav>
                                        <p:tav tm="100000">
                                          <p:val>
                                            <p:strVal val="#ppt_y"/>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p:cTn id="32" dur="500" fill="hold"/>
                                        <p:tgtEl>
                                          <p:spTgt spid="100"/>
                                        </p:tgtEl>
                                        <p:attrNameLst>
                                          <p:attrName>ppt_w</p:attrName>
                                        </p:attrNameLst>
                                      </p:cBhvr>
                                      <p:tavLst>
                                        <p:tav tm="0">
                                          <p:val>
                                            <p:fltVal val="0"/>
                                          </p:val>
                                        </p:tav>
                                        <p:tav tm="100000">
                                          <p:val>
                                            <p:strVal val="#ppt_w"/>
                                          </p:val>
                                        </p:tav>
                                      </p:tavLst>
                                    </p:anim>
                                    <p:anim calcmode="lin" valueType="num">
                                      <p:cBhvr>
                                        <p:cTn id="33" dur="500" fill="hold"/>
                                        <p:tgtEl>
                                          <p:spTgt spid="100"/>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102"/>
                                        </p:tgtEl>
                                        <p:attrNameLst>
                                          <p:attrName>style.visibility</p:attrName>
                                        </p:attrNameLst>
                                      </p:cBhvr>
                                      <p:to>
                                        <p:strVal val="visible"/>
                                      </p:to>
                                    </p:set>
                                    <p:anim calcmode="lin" valueType="num">
                                      <p:cBhvr>
                                        <p:cTn id="36" dur="500" fill="hold"/>
                                        <p:tgtEl>
                                          <p:spTgt spid="102"/>
                                        </p:tgtEl>
                                        <p:attrNameLst>
                                          <p:attrName>ppt_w</p:attrName>
                                        </p:attrNameLst>
                                      </p:cBhvr>
                                      <p:tavLst>
                                        <p:tav tm="0">
                                          <p:val>
                                            <p:fltVal val="0"/>
                                          </p:val>
                                        </p:tav>
                                        <p:tav tm="100000">
                                          <p:val>
                                            <p:strVal val="#ppt_w"/>
                                          </p:val>
                                        </p:tav>
                                      </p:tavLst>
                                    </p:anim>
                                    <p:anim calcmode="lin" valueType="num">
                                      <p:cBhvr>
                                        <p:cTn id="37" dur="500" fill="hold"/>
                                        <p:tgtEl>
                                          <p:spTgt spid="102"/>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p:cTn id="44" dur="500" fill="hold"/>
                                        <p:tgtEl>
                                          <p:spTgt spid="105"/>
                                        </p:tgtEl>
                                        <p:attrNameLst>
                                          <p:attrName>ppt_w</p:attrName>
                                        </p:attrNameLst>
                                      </p:cBhvr>
                                      <p:tavLst>
                                        <p:tav tm="0">
                                          <p:val>
                                            <p:fltVal val="0"/>
                                          </p:val>
                                        </p:tav>
                                        <p:tav tm="100000">
                                          <p:val>
                                            <p:strVal val="#ppt_w"/>
                                          </p:val>
                                        </p:tav>
                                      </p:tavLst>
                                    </p:anim>
                                    <p:anim calcmode="lin" valueType="num">
                                      <p:cBhvr>
                                        <p:cTn id="45" dur="500" fill="hold"/>
                                        <p:tgtEl>
                                          <p:spTgt spid="1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90" grpId="0"/>
      <p:bldP spid="10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环形箭头 37">
            <a:extLst>
              <a:ext uri="{FF2B5EF4-FFF2-40B4-BE49-F238E27FC236}">
                <a16:creationId xmlns:a16="http://schemas.microsoft.com/office/drawing/2014/main" id="{EEEA24EF-99F9-14AF-330D-E2617730BCEC}"/>
              </a:ext>
            </a:extLst>
          </p:cNvPr>
          <p:cNvSpPr/>
          <p:nvPr/>
        </p:nvSpPr>
        <p:spPr>
          <a:xfrm rot="1326258">
            <a:off x="81936" y="1014127"/>
            <a:ext cx="1749848" cy="1785670"/>
          </a:xfrm>
          <a:prstGeom prst="circularArrow">
            <a:avLst>
              <a:gd name="adj1" fmla="val 9784"/>
              <a:gd name="adj2" fmla="val 1068638"/>
              <a:gd name="adj3" fmla="val 3665794"/>
              <a:gd name="adj4" fmla="val 9633027"/>
              <a:gd name="adj5" fmla="val 1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28090">
              <a:defRPr/>
            </a:pPr>
            <a:endParaRPr lang="zh-CN" altLang="en-US">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3" name="TextBox 82">
            <a:extLst>
              <a:ext uri="{FF2B5EF4-FFF2-40B4-BE49-F238E27FC236}">
                <a16:creationId xmlns:a16="http://schemas.microsoft.com/office/drawing/2014/main" id="{043F0135-2F8B-BED2-716D-B55DF214CA80}"/>
              </a:ext>
            </a:extLst>
          </p:cNvPr>
          <p:cNvSpPr txBox="1">
            <a:spLocks noChangeArrowheads="1"/>
          </p:cNvSpPr>
          <p:nvPr/>
        </p:nvSpPr>
        <p:spPr bwMode="auto">
          <a:xfrm>
            <a:off x="670232" y="1474682"/>
            <a:ext cx="4395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28090" eaLnBrk="1" fontAlgn="base" hangingPunct="1">
              <a:spcBef>
                <a:spcPct val="0"/>
              </a:spcBef>
              <a:spcAft>
                <a:spcPct val="0"/>
              </a:spcAft>
            </a:pPr>
            <a:r>
              <a:rPr lang="en-US" altLang="zh-CN" sz="5400" b="1" dirty="0">
                <a:latin typeface="Montserrat" panose="00000500000000000000" charset="0"/>
                <a:ea typeface="Montserrat" panose="00000500000000000000" charset="0"/>
                <a:cs typeface="Montserrat" panose="00000500000000000000" charset="0"/>
                <a:sym typeface="Montserrat" panose="00000500000000000000" charset="0"/>
              </a:rPr>
              <a:t>1</a:t>
            </a:r>
            <a:endParaRPr lang="zh-CN" altLang="en-US" sz="5400" b="1"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4" name="环形箭头 33">
            <a:extLst>
              <a:ext uri="{FF2B5EF4-FFF2-40B4-BE49-F238E27FC236}">
                <a16:creationId xmlns:a16="http://schemas.microsoft.com/office/drawing/2014/main" id="{35AC5763-21C2-EAED-6A2B-9D0D8D73C94E}"/>
              </a:ext>
            </a:extLst>
          </p:cNvPr>
          <p:cNvSpPr/>
          <p:nvPr/>
        </p:nvSpPr>
        <p:spPr>
          <a:xfrm rot="20563910" flipH="1">
            <a:off x="14575" y="4163683"/>
            <a:ext cx="1749848" cy="1785670"/>
          </a:xfrm>
          <a:prstGeom prst="circularArrow">
            <a:avLst>
              <a:gd name="adj1" fmla="val 9784"/>
              <a:gd name="adj2" fmla="val 1321283"/>
              <a:gd name="adj3" fmla="val 3665794"/>
              <a:gd name="adj4" fmla="val 12516529"/>
              <a:gd name="adj5" fmla="val 1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28090">
              <a:defRPr/>
            </a:pPr>
            <a:endParaRPr lang="zh-CN" altLang="en-US">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5" name="TextBox 94">
            <a:extLst>
              <a:ext uri="{FF2B5EF4-FFF2-40B4-BE49-F238E27FC236}">
                <a16:creationId xmlns:a16="http://schemas.microsoft.com/office/drawing/2014/main" id="{9F4042BC-1779-C3C2-ADAD-38A184E1542B}"/>
              </a:ext>
            </a:extLst>
          </p:cNvPr>
          <p:cNvSpPr txBox="1">
            <a:spLocks noChangeArrowheads="1"/>
          </p:cNvSpPr>
          <p:nvPr/>
        </p:nvSpPr>
        <p:spPr bwMode="auto">
          <a:xfrm>
            <a:off x="670232" y="4513868"/>
            <a:ext cx="5549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28090" eaLnBrk="1" fontAlgn="base" hangingPunct="1">
              <a:spcBef>
                <a:spcPct val="0"/>
              </a:spcBef>
              <a:spcAft>
                <a:spcPct val="0"/>
              </a:spcAft>
            </a:pPr>
            <a:r>
              <a:rPr lang="en-US" altLang="zh-CN" sz="5400" b="1" dirty="0">
                <a:latin typeface="Montserrat" panose="00000500000000000000" charset="0"/>
                <a:ea typeface="Montserrat" panose="00000500000000000000" charset="0"/>
                <a:cs typeface="Montserrat" panose="00000500000000000000" charset="0"/>
                <a:sym typeface="Montserrat" panose="00000500000000000000" charset="0"/>
              </a:rPr>
              <a:t>2</a:t>
            </a:r>
            <a:endParaRPr lang="zh-CN" altLang="en-US" sz="5400" b="1"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7" name="矩形 16">
            <a:extLst>
              <a:ext uri="{FF2B5EF4-FFF2-40B4-BE49-F238E27FC236}">
                <a16:creationId xmlns:a16="http://schemas.microsoft.com/office/drawing/2014/main" id="{3713F347-F58D-2E8C-550A-0048AD422895}"/>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98" name="直接连接符 17">
            <a:extLst>
              <a:ext uri="{FF2B5EF4-FFF2-40B4-BE49-F238E27FC236}">
                <a16:creationId xmlns:a16="http://schemas.microsoft.com/office/drawing/2014/main" id="{418A0A95-142D-35A9-3FB0-A539FE5C4A3B}"/>
              </a:ext>
            </a:extLst>
          </p:cNvPr>
          <p:cNvCxnSpPr>
            <a:stCxn id="97"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矩形 18">
            <a:extLst>
              <a:ext uri="{FF2B5EF4-FFF2-40B4-BE49-F238E27FC236}">
                <a16:creationId xmlns:a16="http://schemas.microsoft.com/office/drawing/2014/main" id="{C4BFBF56-256A-CEAA-5D5A-48B90E7F94E8}"/>
              </a:ext>
            </a:extLst>
          </p:cNvPr>
          <p:cNvSpPr/>
          <p:nvPr/>
        </p:nvSpPr>
        <p:spPr>
          <a:xfrm>
            <a:off x="633095" y="74295"/>
            <a:ext cx="3561715"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a:t>
            </a:r>
            <a:r>
              <a:rPr lang="zh-CN" altLang="en-US"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 </a:t>
            </a:r>
            <a:r>
              <a:rPr lang="en-US" altLang="zh-CN"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MULITIMEDIA SERVICES</a:t>
            </a:r>
            <a:endParaRPr lang="zh-CN" altLang="en-US"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00" name="Diamond 3">
            <a:extLst>
              <a:ext uri="{FF2B5EF4-FFF2-40B4-BE49-F238E27FC236}">
                <a16:creationId xmlns:a16="http://schemas.microsoft.com/office/drawing/2014/main" id="{E85906FC-7A18-3987-F421-FFE100430294}"/>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01" name="Picture 100">
            <a:extLst>
              <a:ext uri="{FF2B5EF4-FFF2-40B4-BE49-F238E27FC236}">
                <a16:creationId xmlns:a16="http://schemas.microsoft.com/office/drawing/2014/main" id="{B9FC7861-5010-569A-13A8-2D76AB203B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021" y="1314712"/>
            <a:ext cx="3703745" cy="2189058"/>
          </a:xfrm>
          <a:prstGeom prst="rect">
            <a:avLst/>
          </a:prstGeom>
          <a:scene3d>
            <a:camera prst="orthographicFront"/>
            <a:lightRig rig="threePt" dir="t"/>
          </a:scene3d>
          <a:sp3d>
            <a:bevelB prst="relaxedInset"/>
          </a:sp3d>
        </p:spPr>
      </p:pic>
      <p:pic>
        <p:nvPicPr>
          <p:cNvPr id="104" name="Picture 103">
            <a:extLst>
              <a:ext uri="{FF2B5EF4-FFF2-40B4-BE49-F238E27FC236}">
                <a16:creationId xmlns:a16="http://schemas.microsoft.com/office/drawing/2014/main" id="{22302916-96C4-433B-D6DA-4A2847C36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464" y="4350840"/>
            <a:ext cx="3508858" cy="2001348"/>
          </a:xfrm>
          <a:prstGeom prst="rect">
            <a:avLst/>
          </a:prstGeom>
        </p:spPr>
      </p:pic>
      <p:pic>
        <p:nvPicPr>
          <p:cNvPr id="105" name="Picture 104">
            <a:extLst>
              <a:ext uri="{FF2B5EF4-FFF2-40B4-BE49-F238E27FC236}">
                <a16:creationId xmlns:a16="http://schemas.microsoft.com/office/drawing/2014/main" id="{0AC454E4-EDA8-DB35-371A-036A498A62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6814" y="4283904"/>
            <a:ext cx="3620807" cy="2306589"/>
          </a:xfrm>
          <a:prstGeom prst="rect">
            <a:avLst/>
          </a:prstGeom>
        </p:spPr>
      </p:pic>
      <p:sp>
        <p:nvSpPr>
          <p:cNvPr id="111" name="TextBox 110">
            <a:extLst>
              <a:ext uri="{FF2B5EF4-FFF2-40B4-BE49-F238E27FC236}">
                <a16:creationId xmlns:a16="http://schemas.microsoft.com/office/drawing/2014/main" id="{5B54A6F2-CFBE-CDE5-2316-9A1105383ADD}"/>
              </a:ext>
            </a:extLst>
          </p:cNvPr>
          <p:cNvSpPr txBox="1"/>
          <p:nvPr/>
        </p:nvSpPr>
        <p:spPr>
          <a:xfrm>
            <a:off x="5400630" y="630961"/>
            <a:ext cx="2744406" cy="369332"/>
          </a:xfrm>
          <a:prstGeom prst="rect">
            <a:avLst/>
          </a:prstGeom>
          <a:noFill/>
        </p:spPr>
        <p:txBody>
          <a:bodyPr wrap="none" rtlCol="0">
            <a:spAutoFit/>
          </a:bodyPr>
          <a:lstStyle/>
          <a:p>
            <a:r>
              <a:rPr lang="en-US" dirty="0"/>
              <a:t>DRONE BUSINESS SERVICES</a:t>
            </a:r>
          </a:p>
        </p:txBody>
      </p:sp>
      <p:sp>
        <p:nvSpPr>
          <p:cNvPr id="114" name="TextBox 113">
            <a:extLst>
              <a:ext uri="{FF2B5EF4-FFF2-40B4-BE49-F238E27FC236}">
                <a16:creationId xmlns:a16="http://schemas.microsoft.com/office/drawing/2014/main" id="{244776F5-EAC8-9A6B-C22D-032DF42FD960}"/>
              </a:ext>
            </a:extLst>
          </p:cNvPr>
          <p:cNvSpPr txBox="1"/>
          <p:nvPr/>
        </p:nvSpPr>
        <p:spPr>
          <a:xfrm>
            <a:off x="5200177" y="3651736"/>
            <a:ext cx="3417089" cy="369332"/>
          </a:xfrm>
          <a:prstGeom prst="rect">
            <a:avLst/>
          </a:prstGeom>
          <a:noFill/>
        </p:spPr>
        <p:txBody>
          <a:bodyPr wrap="none" rtlCol="0">
            <a:spAutoFit/>
          </a:bodyPr>
          <a:lstStyle/>
          <a:p>
            <a:r>
              <a:rPr lang="en-US" dirty="0"/>
              <a:t>EVENT LIVE STREAMING SERVICES </a:t>
            </a:r>
          </a:p>
        </p:txBody>
      </p:sp>
      <p:pic>
        <p:nvPicPr>
          <p:cNvPr id="3" name="Picture 2">
            <a:extLst>
              <a:ext uri="{FF2B5EF4-FFF2-40B4-BE49-F238E27FC236}">
                <a16:creationId xmlns:a16="http://schemas.microsoft.com/office/drawing/2014/main" id="{3262251D-90ED-2266-C45E-1994C23DBD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7765" y="1421531"/>
            <a:ext cx="3016184" cy="2010789"/>
          </a:xfrm>
          <a:prstGeom prst="rect">
            <a:avLst/>
          </a:prstGeom>
        </p:spPr>
      </p:pic>
      <p:pic>
        <p:nvPicPr>
          <p:cNvPr id="5" name="Picture 4">
            <a:extLst>
              <a:ext uri="{FF2B5EF4-FFF2-40B4-BE49-F238E27FC236}">
                <a16:creationId xmlns:a16="http://schemas.microsoft.com/office/drawing/2014/main" id="{79B88AF0-447A-87FE-0F64-9BEE2B160B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2226" y="1485957"/>
            <a:ext cx="3476153" cy="1952288"/>
          </a:xfrm>
          <a:prstGeom prst="rect">
            <a:avLst/>
          </a:prstGeom>
        </p:spPr>
      </p:pic>
      <p:pic>
        <p:nvPicPr>
          <p:cNvPr id="7" name="Picture 6">
            <a:extLst>
              <a:ext uri="{FF2B5EF4-FFF2-40B4-BE49-F238E27FC236}">
                <a16:creationId xmlns:a16="http://schemas.microsoft.com/office/drawing/2014/main" id="{D4B119FC-C78B-7492-F4B4-FE25F5F169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4523" y="4538366"/>
            <a:ext cx="3097129" cy="1688673"/>
          </a:xfrm>
          <a:prstGeom prst="rect">
            <a:avLst/>
          </a:prstGeom>
        </p:spPr>
      </p:pic>
      <p:sp>
        <p:nvSpPr>
          <p:cNvPr id="8" name="TextBox 7">
            <a:extLst>
              <a:ext uri="{FF2B5EF4-FFF2-40B4-BE49-F238E27FC236}">
                <a16:creationId xmlns:a16="http://schemas.microsoft.com/office/drawing/2014/main" id="{16658028-8A3E-5A7C-57EF-AC1F66A9AC17}"/>
              </a:ext>
            </a:extLst>
          </p:cNvPr>
          <p:cNvSpPr txBox="1"/>
          <p:nvPr/>
        </p:nvSpPr>
        <p:spPr>
          <a:xfrm>
            <a:off x="2156234" y="921923"/>
            <a:ext cx="9504974" cy="307777"/>
          </a:xfrm>
          <a:prstGeom prst="rect">
            <a:avLst/>
          </a:prstGeom>
          <a:noFill/>
        </p:spPr>
        <p:txBody>
          <a:bodyPr wrap="none" rtlCol="0">
            <a:spAutoFit/>
          </a:bodyPr>
          <a:lstStyle/>
          <a:p>
            <a:r>
              <a:rPr lang="en-US" sz="1400" dirty="0"/>
              <a:t>Aerial Photography &amp; Videography for Real Estate, Events, Inspections, Agricultural Survey, Mapping and Drone Footage  for sale</a:t>
            </a:r>
          </a:p>
        </p:txBody>
      </p:sp>
      <p:sp>
        <p:nvSpPr>
          <p:cNvPr id="9" name="TextBox 8">
            <a:extLst>
              <a:ext uri="{FF2B5EF4-FFF2-40B4-BE49-F238E27FC236}">
                <a16:creationId xmlns:a16="http://schemas.microsoft.com/office/drawing/2014/main" id="{6026F333-5FCF-BE43-D2A1-C99193CBA61F}"/>
              </a:ext>
            </a:extLst>
          </p:cNvPr>
          <p:cNvSpPr txBox="1"/>
          <p:nvPr/>
        </p:nvSpPr>
        <p:spPr>
          <a:xfrm>
            <a:off x="1673680" y="3920450"/>
            <a:ext cx="10403233" cy="338554"/>
          </a:xfrm>
          <a:prstGeom prst="rect">
            <a:avLst/>
          </a:prstGeom>
          <a:noFill/>
        </p:spPr>
        <p:txBody>
          <a:bodyPr wrap="none" rtlCol="0">
            <a:spAutoFit/>
          </a:bodyPr>
          <a:lstStyle/>
          <a:p>
            <a:r>
              <a:rPr lang="en-US" sz="1600" dirty="0"/>
              <a:t>Online and offline video/photo streaming via Zoom, YouTube, Facebook Platforms, LED Mega Screen and projector services</a:t>
            </a:r>
          </a:p>
        </p:txBody>
      </p:sp>
    </p:spTree>
    <p:custDataLst>
      <p:tags r:id="rId1"/>
    </p:custDataLst>
  </p:cSld>
  <p:clrMapOvr>
    <a:masterClrMapping/>
  </p:clrMapOvr>
  <p:transition spd="slow" advClick="0" advTm="2927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ppt_x"/>
                                          </p:val>
                                        </p:tav>
                                        <p:tav tm="100000">
                                          <p:val>
                                            <p:strVal val="#ppt_x"/>
                                          </p:val>
                                        </p:tav>
                                      </p:tavLst>
                                    </p:anim>
                                    <p:anim calcmode="lin" valueType="num">
                                      <p:cBhvr additive="base">
                                        <p:cTn id="8" dur="500" fill="hold"/>
                                        <p:tgtEl>
                                          <p:spTgt spid="8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500" fill="hold"/>
                                        <p:tgtEl>
                                          <p:spTgt spid="94"/>
                                        </p:tgtEl>
                                        <p:attrNameLst>
                                          <p:attrName>ppt_x</p:attrName>
                                        </p:attrNameLst>
                                      </p:cBhvr>
                                      <p:tavLst>
                                        <p:tav tm="0">
                                          <p:val>
                                            <p:strVal val="#ppt_x"/>
                                          </p:val>
                                        </p:tav>
                                        <p:tav tm="100000">
                                          <p:val>
                                            <p:strVal val="#ppt_x"/>
                                          </p:val>
                                        </p:tav>
                                      </p:tavLst>
                                    </p:anim>
                                    <p:anim calcmode="lin" valueType="num">
                                      <p:cBhvr additive="base">
                                        <p:cTn id="16" dur="5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500" fill="hold"/>
                                        <p:tgtEl>
                                          <p:spTgt spid="95"/>
                                        </p:tgtEl>
                                        <p:attrNameLst>
                                          <p:attrName>ppt_x</p:attrName>
                                        </p:attrNameLst>
                                      </p:cBhvr>
                                      <p:tavLst>
                                        <p:tav tm="0">
                                          <p:val>
                                            <p:strVal val="#ppt_x"/>
                                          </p:val>
                                        </p:tav>
                                        <p:tav tm="100000">
                                          <p:val>
                                            <p:strVal val="#ppt_x"/>
                                          </p:val>
                                        </p:tav>
                                      </p:tavLst>
                                    </p:anim>
                                    <p:anim calcmode="lin" valueType="num">
                                      <p:cBhvr additive="base">
                                        <p:cTn id="2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p:bldP spid="94" grpId="0" animBg="1"/>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环形箭头 34">
            <a:extLst>
              <a:ext uri="{FF2B5EF4-FFF2-40B4-BE49-F238E27FC236}">
                <a16:creationId xmlns:a16="http://schemas.microsoft.com/office/drawing/2014/main" id="{219CD4C0-7A24-93F0-4A43-3B6BAD9B4CA0}"/>
              </a:ext>
            </a:extLst>
          </p:cNvPr>
          <p:cNvSpPr/>
          <p:nvPr/>
        </p:nvSpPr>
        <p:spPr>
          <a:xfrm rot="1326258">
            <a:off x="-74092" y="1229218"/>
            <a:ext cx="1749848" cy="1783017"/>
          </a:xfrm>
          <a:prstGeom prst="circularArrow">
            <a:avLst>
              <a:gd name="adj1" fmla="val 9784"/>
              <a:gd name="adj2" fmla="val 1321283"/>
              <a:gd name="adj3" fmla="val 3665794"/>
              <a:gd name="adj4" fmla="val 11979516"/>
              <a:gd name="adj5" fmla="val 1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28090">
              <a:defRPr/>
            </a:pPr>
            <a:endParaRPr lang="zh-CN" altLang="en-US">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6" name="TextBox 85">
            <a:extLst>
              <a:ext uri="{FF2B5EF4-FFF2-40B4-BE49-F238E27FC236}">
                <a16:creationId xmlns:a16="http://schemas.microsoft.com/office/drawing/2014/main" id="{48DD4B08-7859-E0D9-6180-60649C0740EF}"/>
              </a:ext>
            </a:extLst>
          </p:cNvPr>
          <p:cNvSpPr txBox="1">
            <a:spLocks noChangeArrowheads="1"/>
          </p:cNvSpPr>
          <p:nvPr/>
        </p:nvSpPr>
        <p:spPr bwMode="auto">
          <a:xfrm>
            <a:off x="508088" y="1632809"/>
            <a:ext cx="5501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28090" eaLnBrk="1" fontAlgn="base" hangingPunct="1">
              <a:spcBef>
                <a:spcPct val="0"/>
              </a:spcBef>
              <a:spcAft>
                <a:spcPct val="0"/>
              </a:spcAft>
            </a:pPr>
            <a:r>
              <a:rPr lang="en-US" altLang="zh-CN" sz="5400" b="1" dirty="0">
                <a:latin typeface="Montserrat" panose="00000500000000000000" charset="0"/>
                <a:ea typeface="Montserrat" panose="00000500000000000000" charset="0"/>
                <a:cs typeface="Montserrat" panose="00000500000000000000" charset="0"/>
                <a:sym typeface="Montserrat" panose="00000500000000000000" charset="0"/>
              </a:rPr>
              <a:t>3</a:t>
            </a:r>
            <a:endParaRPr lang="zh-CN" altLang="en-US" sz="5400" b="1"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7" name="矩形 16">
            <a:extLst>
              <a:ext uri="{FF2B5EF4-FFF2-40B4-BE49-F238E27FC236}">
                <a16:creationId xmlns:a16="http://schemas.microsoft.com/office/drawing/2014/main" id="{3713F347-F58D-2E8C-550A-0048AD422895}"/>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98" name="直接连接符 17">
            <a:extLst>
              <a:ext uri="{FF2B5EF4-FFF2-40B4-BE49-F238E27FC236}">
                <a16:creationId xmlns:a16="http://schemas.microsoft.com/office/drawing/2014/main" id="{418A0A95-142D-35A9-3FB0-A539FE5C4A3B}"/>
              </a:ext>
            </a:extLst>
          </p:cNvPr>
          <p:cNvCxnSpPr>
            <a:stCxn id="97"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矩形 18">
            <a:extLst>
              <a:ext uri="{FF2B5EF4-FFF2-40B4-BE49-F238E27FC236}">
                <a16:creationId xmlns:a16="http://schemas.microsoft.com/office/drawing/2014/main" id="{C4BFBF56-256A-CEAA-5D5A-48B90E7F94E8}"/>
              </a:ext>
            </a:extLst>
          </p:cNvPr>
          <p:cNvSpPr/>
          <p:nvPr/>
        </p:nvSpPr>
        <p:spPr>
          <a:xfrm>
            <a:off x="633095" y="74295"/>
            <a:ext cx="3561715"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a:t>
            </a:r>
            <a:r>
              <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 </a:t>
            </a:r>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SERVICES</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00" name="Diamond 3">
            <a:extLst>
              <a:ext uri="{FF2B5EF4-FFF2-40B4-BE49-F238E27FC236}">
                <a16:creationId xmlns:a16="http://schemas.microsoft.com/office/drawing/2014/main" id="{E85906FC-7A18-3987-F421-FFE100430294}"/>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08" name="Picture 107">
            <a:extLst>
              <a:ext uri="{FF2B5EF4-FFF2-40B4-BE49-F238E27FC236}">
                <a16:creationId xmlns:a16="http://schemas.microsoft.com/office/drawing/2014/main" id="{BE99D2A5-B22B-82B8-042C-54F033A32A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530" y="1446433"/>
            <a:ext cx="3405065" cy="1914497"/>
          </a:xfrm>
          <a:prstGeom prst="rect">
            <a:avLst/>
          </a:prstGeom>
        </p:spPr>
      </p:pic>
      <p:pic>
        <p:nvPicPr>
          <p:cNvPr id="109" name="Picture 108">
            <a:extLst>
              <a:ext uri="{FF2B5EF4-FFF2-40B4-BE49-F238E27FC236}">
                <a16:creationId xmlns:a16="http://schemas.microsoft.com/office/drawing/2014/main" id="{707B5543-9F87-58E6-8E98-EAA868CAAF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902" y="4157980"/>
            <a:ext cx="3991316" cy="1995658"/>
          </a:xfrm>
          <a:prstGeom prst="rect">
            <a:avLst/>
          </a:prstGeom>
        </p:spPr>
      </p:pic>
      <p:sp>
        <p:nvSpPr>
          <p:cNvPr id="2" name="TextBox 1">
            <a:extLst>
              <a:ext uri="{FF2B5EF4-FFF2-40B4-BE49-F238E27FC236}">
                <a16:creationId xmlns:a16="http://schemas.microsoft.com/office/drawing/2014/main" id="{E88FE988-C8F2-5895-2916-F6698C3ADDCF}"/>
              </a:ext>
            </a:extLst>
          </p:cNvPr>
          <p:cNvSpPr txBox="1"/>
          <p:nvPr/>
        </p:nvSpPr>
        <p:spPr>
          <a:xfrm>
            <a:off x="3733564" y="713237"/>
            <a:ext cx="5636864" cy="400110"/>
          </a:xfrm>
          <a:prstGeom prst="rect">
            <a:avLst/>
          </a:prstGeom>
          <a:noFill/>
        </p:spPr>
        <p:txBody>
          <a:bodyPr wrap="none" rtlCol="0">
            <a:spAutoFit/>
          </a:bodyPr>
          <a:lstStyle/>
          <a:p>
            <a:r>
              <a:rPr lang="en-US" sz="2000" dirty="0"/>
              <a:t>CREW OUTSOURCING AND ARTIST COLLABORATION</a:t>
            </a:r>
          </a:p>
        </p:txBody>
      </p:sp>
      <p:pic>
        <p:nvPicPr>
          <p:cNvPr id="6" name="Picture 5">
            <a:extLst>
              <a:ext uri="{FF2B5EF4-FFF2-40B4-BE49-F238E27FC236}">
                <a16:creationId xmlns:a16="http://schemas.microsoft.com/office/drawing/2014/main" id="{4471D184-7F4E-1B93-A02A-C7DF67C199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472" y="4180848"/>
            <a:ext cx="2924882" cy="1949922"/>
          </a:xfrm>
          <a:prstGeom prst="rect">
            <a:avLst/>
          </a:prstGeom>
        </p:spPr>
      </p:pic>
      <p:pic>
        <p:nvPicPr>
          <p:cNvPr id="12" name="Picture 11">
            <a:extLst>
              <a:ext uri="{FF2B5EF4-FFF2-40B4-BE49-F238E27FC236}">
                <a16:creationId xmlns:a16="http://schemas.microsoft.com/office/drawing/2014/main" id="{097F3EE2-335E-238D-4C28-B747817534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9244" y="1446431"/>
            <a:ext cx="3405063" cy="1914497"/>
          </a:xfrm>
          <a:prstGeom prst="rect">
            <a:avLst/>
          </a:prstGeom>
        </p:spPr>
      </p:pic>
      <p:pic>
        <p:nvPicPr>
          <p:cNvPr id="4" name="Picture 3">
            <a:extLst>
              <a:ext uri="{FF2B5EF4-FFF2-40B4-BE49-F238E27FC236}">
                <a16:creationId xmlns:a16="http://schemas.microsoft.com/office/drawing/2014/main" id="{64C8A607-3A30-8C69-13F0-DD69D211BC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5888" y="1446432"/>
            <a:ext cx="3405063" cy="1914497"/>
          </a:xfrm>
          <a:prstGeom prst="rect">
            <a:avLst/>
          </a:prstGeom>
        </p:spPr>
      </p:pic>
      <p:pic>
        <p:nvPicPr>
          <p:cNvPr id="7" name="Picture 6">
            <a:extLst>
              <a:ext uri="{FF2B5EF4-FFF2-40B4-BE49-F238E27FC236}">
                <a16:creationId xmlns:a16="http://schemas.microsoft.com/office/drawing/2014/main" id="{AED46B42-9F06-C539-FC0A-471401A2EB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1647" y="4085466"/>
            <a:ext cx="3879242" cy="2173094"/>
          </a:xfrm>
          <a:prstGeom prst="rect">
            <a:avLst/>
          </a:prstGeom>
        </p:spPr>
      </p:pic>
      <p:sp>
        <p:nvSpPr>
          <p:cNvPr id="17" name="环形箭头 34">
            <a:extLst>
              <a:ext uri="{FF2B5EF4-FFF2-40B4-BE49-F238E27FC236}">
                <a16:creationId xmlns:a16="http://schemas.microsoft.com/office/drawing/2014/main" id="{72D130E4-8EF7-816E-3280-CE9F66D4788E}"/>
              </a:ext>
            </a:extLst>
          </p:cNvPr>
          <p:cNvSpPr/>
          <p:nvPr/>
        </p:nvSpPr>
        <p:spPr>
          <a:xfrm rot="1326258">
            <a:off x="-74091" y="4204307"/>
            <a:ext cx="1749848" cy="1783017"/>
          </a:xfrm>
          <a:prstGeom prst="circularArrow">
            <a:avLst>
              <a:gd name="adj1" fmla="val 9784"/>
              <a:gd name="adj2" fmla="val 1321283"/>
              <a:gd name="adj3" fmla="val 3665794"/>
              <a:gd name="adj4" fmla="val 11979516"/>
              <a:gd name="adj5" fmla="val 1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28090">
              <a:defRPr/>
            </a:pPr>
            <a:endParaRPr lang="zh-CN" altLang="en-US">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 name="TextBox 8">
            <a:extLst>
              <a:ext uri="{FF2B5EF4-FFF2-40B4-BE49-F238E27FC236}">
                <a16:creationId xmlns:a16="http://schemas.microsoft.com/office/drawing/2014/main" id="{ED180277-2CA3-D80B-6C0F-B7C3E82E386C}"/>
              </a:ext>
            </a:extLst>
          </p:cNvPr>
          <p:cNvSpPr txBox="1"/>
          <p:nvPr/>
        </p:nvSpPr>
        <p:spPr>
          <a:xfrm>
            <a:off x="508088" y="4634150"/>
            <a:ext cx="654346" cy="923330"/>
          </a:xfrm>
          <a:prstGeom prst="rect">
            <a:avLst/>
          </a:prstGeom>
          <a:noFill/>
        </p:spPr>
        <p:txBody>
          <a:bodyPr wrap="none" rtlCol="0">
            <a:spAutoFit/>
          </a:bodyPr>
          <a:lstStyle/>
          <a:p>
            <a:r>
              <a:rPr lang="en-US" sz="5400" dirty="0">
                <a:latin typeface="Montserrat SemiBold" panose="00000700000000000000" pitchFamily="50" charset="0"/>
              </a:rPr>
              <a:t>4</a:t>
            </a:r>
          </a:p>
        </p:txBody>
      </p:sp>
      <p:sp>
        <p:nvSpPr>
          <p:cNvPr id="11" name="TextBox 10">
            <a:extLst>
              <a:ext uri="{FF2B5EF4-FFF2-40B4-BE49-F238E27FC236}">
                <a16:creationId xmlns:a16="http://schemas.microsoft.com/office/drawing/2014/main" id="{3EB67EF8-C95E-55B7-29E0-A0C73B9BEEA4}"/>
              </a:ext>
            </a:extLst>
          </p:cNvPr>
          <p:cNvSpPr txBox="1"/>
          <p:nvPr/>
        </p:nvSpPr>
        <p:spPr>
          <a:xfrm>
            <a:off x="3405062" y="3643703"/>
            <a:ext cx="6642781" cy="369332"/>
          </a:xfrm>
          <a:prstGeom prst="rect">
            <a:avLst/>
          </a:prstGeom>
          <a:noFill/>
        </p:spPr>
        <p:txBody>
          <a:bodyPr wrap="none" rtlCol="0">
            <a:spAutoFit/>
          </a:bodyPr>
          <a:lstStyle/>
          <a:p>
            <a:r>
              <a:rPr lang="en-US" dirty="0"/>
              <a:t>FILMING, MUSIC VIDEO, INTERVIEW &amp; DOCUMENTARY PRODUCTION</a:t>
            </a:r>
          </a:p>
        </p:txBody>
      </p:sp>
      <p:sp>
        <p:nvSpPr>
          <p:cNvPr id="13" name="TextBox 12">
            <a:extLst>
              <a:ext uri="{FF2B5EF4-FFF2-40B4-BE49-F238E27FC236}">
                <a16:creationId xmlns:a16="http://schemas.microsoft.com/office/drawing/2014/main" id="{8235F277-E185-5FD6-2AE4-E6AC5F9225CB}"/>
              </a:ext>
            </a:extLst>
          </p:cNvPr>
          <p:cNvSpPr txBox="1"/>
          <p:nvPr/>
        </p:nvSpPr>
        <p:spPr>
          <a:xfrm>
            <a:off x="2068012" y="1022154"/>
            <a:ext cx="8967968" cy="338554"/>
          </a:xfrm>
          <a:prstGeom prst="rect">
            <a:avLst/>
          </a:prstGeom>
          <a:noFill/>
        </p:spPr>
        <p:txBody>
          <a:bodyPr wrap="none" rtlCol="0">
            <a:spAutoFit/>
          </a:bodyPr>
          <a:lstStyle/>
          <a:p>
            <a:r>
              <a:rPr lang="en-US" sz="1600" dirty="0"/>
              <a:t>Music &amp; Movie Artist collaboration, media production crew, brand artist awareness, models for activations</a:t>
            </a:r>
          </a:p>
        </p:txBody>
      </p:sp>
    </p:spTree>
    <p:extLst>
      <p:ext uri="{BB962C8B-B14F-4D97-AF65-F5344CB8AC3E}">
        <p14:creationId xmlns:p14="http://schemas.microsoft.com/office/powerpoint/2010/main" val="4247886698"/>
      </p:ext>
    </p:extLst>
  </p:cSld>
  <p:clrMapOvr>
    <a:masterClrMapping/>
  </p:clrMapOvr>
  <p:transition spd="slow" advClick="0" advTm="1548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ppt_x"/>
                                          </p:val>
                                        </p:tav>
                                        <p:tav tm="100000">
                                          <p:val>
                                            <p:strVal val="#ppt_x"/>
                                          </p:val>
                                        </p:tav>
                                      </p:tavLst>
                                    </p:anim>
                                    <p:anim calcmode="lin" valueType="num">
                                      <p:cBhvr additive="base">
                                        <p:cTn id="12" dur="500" fill="hold"/>
                                        <p:tgtEl>
                                          <p:spTgt spid="8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7A74A8E-8ADB-6234-BAFF-84B30847C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566" y="1136158"/>
            <a:ext cx="2984319" cy="2493337"/>
          </a:xfrm>
          <a:prstGeom prst="rect">
            <a:avLst/>
          </a:prstGeom>
        </p:spPr>
      </p:pic>
      <p:sp>
        <p:nvSpPr>
          <p:cNvPr id="26" name="TextBox 25">
            <a:extLst>
              <a:ext uri="{FF2B5EF4-FFF2-40B4-BE49-F238E27FC236}">
                <a16:creationId xmlns:a16="http://schemas.microsoft.com/office/drawing/2014/main" id="{353C446E-AD05-ADE9-95DB-36D3B03F2AF1}"/>
              </a:ext>
            </a:extLst>
          </p:cNvPr>
          <p:cNvSpPr txBox="1"/>
          <p:nvPr/>
        </p:nvSpPr>
        <p:spPr>
          <a:xfrm>
            <a:off x="2209629" y="2855885"/>
            <a:ext cx="553357" cy="584775"/>
          </a:xfrm>
          <a:prstGeom prst="rect">
            <a:avLst/>
          </a:prstGeom>
          <a:noFill/>
        </p:spPr>
        <p:txBody>
          <a:bodyPr wrap="none" rtlCol="0">
            <a:spAutoFit/>
          </a:bodyPr>
          <a:lstStyle/>
          <a:p>
            <a:r>
              <a:rPr lang="en-US" sz="3200"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01</a:t>
            </a:r>
            <a:endParaRPr lang="en-US"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7" name="TextBox 26">
            <a:extLst>
              <a:ext uri="{FF2B5EF4-FFF2-40B4-BE49-F238E27FC236}">
                <a16:creationId xmlns:a16="http://schemas.microsoft.com/office/drawing/2014/main" id="{16C0798F-3AC7-211C-7117-3F7A991541B0}"/>
              </a:ext>
            </a:extLst>
          </p:cNvPr>
          <p:cNvSpPr txBox="1"/>
          <p:nvPr/>
        </p:nvSpPr>
        <p:spPr>
          <a:xfrm>
            <a:off x="2189102" y="4377852"/>
            <a:ext cx="619080" cy="584775"/>
          </a:xfrm>
          <a:prstGeom prst="rect">
            <a:avLst/>
          </a:prstGeom>
          <a:noFill/>
        </p:spPr>
        <p:txBody>
          <a:bodyPr wrap="none" rtlCol="0">
            <a:spAutoFit/>
          </a:bodyPr>
          <a:lstStyle/>
          <a:p>
            <a:r>
              <a:rPr lang="en-US" sz="3200"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03</a:t>
            </a:r>
            <a:endParaRPr lang="en-US"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9" name="TextBox 28">
            <a:extLst>
              <a:ext uri="{FF2B5EF4-FFF2-40B4-BE49-F238E27FC236}">
                <a16:creationId xmlns:a16="http://schemas.microsoft.com/office/drawing/2014/main" id="{E2B5B873-6BA8-E96B-EAD7-7C6A7C3E311A}"/>
              </a:ext>
            </a:extLst>
          </p:cNvPr>
          <p:cNvSpPr txBox="1"/>
          <p:nvPr/>
        </p:nvSpPr>
        <p:spPr>
          <a:xfrm>
            <a:off x="3764154" y="2855885"/>
            <a:ext cx="622286" cy="584775"/>
          </a:xfrm>
          <a:prstGeom prst="rect">
            <a:avLst/>
          </a:prstGeom>
          <a:noFill/>
        </p:spPr>
        <p:txBody>
          <a:bodyPr wrap="none" rtlCol="0">
            <a:spAutoFit/>
          </a:bodyPr>
          <a:lstStyle/>
          <a:p>
            <a:r>
              <a:rPr lang="en-US" sz="3200"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02</a:t>
            </a:r>
            <a:endParaRPr lang="en-US"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0" name="TextBox 29">
            <a:extLst>
              <a:ext uri="{FF2B5EF4-FFF2-40B4-BE49-F238E27FC236}">
                <a16:creationId xmlns:a16="http://schemas.microsoft.com/office/drawing/2014/main" id="{B6EE41C9-30A3-11A2-C031-878A9B2FFE19}"/>
              </a:ext>
            </a:extLst>
          </p:cNvPr>
          <p:cNvSpPr txBox="1"/>
          <p:nvPr/>
        </p:nvSpPr>
        <p:spPr>
          <a:xfrm>
            <a:off x="3743627" y="4377852"/>
            <a:ext cx="623889" cy="584775"/>
          </a:xfrm>
          <a:prstGeom prst="rect">
            <a:avLst/>
          </a:prstGeom>
          <a:noFill/>
        </p:spPr>
        <p:txBody>
          <a:bodyPr wrap="none" rtlCol="0">
            <a:spAutoFit/>
          </a:bodyPr>
          <a:lstStyle/>
          <a:p>
            <a:r>
              <a:rPr lang="en-US" sz="3200"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04</a:t>
            </a:r>
            <a:endParaRPr lang="en-US"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1" name="Rectangle 15">
            <a:extLst>
              <a:ext uri="{FF2B5EF4-FFF2-40B4-BE49-F238E27FC236}">
                <a16:creationId xmlns:a16="http://schemas.microsoft.com/office/drawing/2014/main" id="{F708A284-5556-06F6-CDCF-64BBA2FCF630}"/>
              </a:ext>
            </a:extLst>
          </p:cNvPr>
          <p:cNvSpPr/>
          <p:nvPr/>
        </p:nvSpPr>
        <p:spPr>
          <a:xfrm>
            <a:off x="5093449" y="2215207"/>
            <a:ext cx="2198370" cy="306705"/>
          </a:xfrm>
          <a:prstGeom prst="rect">
            <a:avLst/>
          </a:prstGeom>
        </p:spPr>
        <p:txBody>
          <a:bodyPr wrap="square">
            <a:spAutoFit/>
          </a:bodyPr>
          <a:lstStyle/>
          <a:p>
            <a:endParaRPr lang="en-US" altLang="zh-CN" sz="1400" b="1"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2" name="矩形 35">
            <a:extLst>
              <a:ext uri="{FF2B5EF4-FFF2-40B4-BE49-F238E27FC236}">
                <a16:creationId xmlns:a16="http://schemas.microsoft.com/office/drawing/2014/main" id="{E8E2324A-1EB5-9E5D-7471-19A24325F8C7}"/>
              </a:ext>
            </a:extLst>
          </p:cNvPr>
          <p:cNvSpPr/>
          <p:nvPr/>
        </p:nvSpPr>
        <p:spPr>
          <a:xfrm>
            <a:off x="758413" y="433747"/>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33" name="直接连接符 36">
            <a:extLst>
              <a:ext uri="{FF2B5EF4-FFF2-40B4-BE49-F238E27FC236}">
                <a16:creationId xmlns:a16="http://schemas.microsoft.com/office/drawing/2014/main" id="{19784CC4-487D-81D9-3864-DD33CAE428D0}"/>
              </a:ext>
            </a:extLst>
          </p:cNvPr>
          <p:cNvCxnSpPr>
            <a:cxnSpLocks/>
          </p:cNvCxnSpPr>
          <p:nvPr/>
        </p:nvCxnSpPr>
        <p:spPr>
          <a:xfrm>
            <a:off x="3402411" y="461211"/>
            <a:ext cx="7625789" cy="503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矩形 37">
            <a:extLst>
              <a:ext uri="{FF2B5EF4-FFF2-40B4-BE49-F238E27FC236}">
                <a16:creationId xmlns:a16="http://schemas.microsoft.com/office/drawing/2014/main" id="{86483B81-D8C1-B6E5-8393-C6D92605AA94}"/>
              </a:ext>
            </a:extLst>
          </p:cNvPr>
          <p:cNvSpPr/>
          <p:nvPr/>
        </p:nvSpPr>
        <p:spPr>
          <a:xfrm>
            <a:off x="498760" y="-12235"/>
            <a:ext cx="3131059" cy="525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SERVICES</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5" name="Diamond 3">
            <a:extLst>
              <a:ext uri="{FF2B5EF4-FFF2-40B4-BE49-F238E27FC236}">
                <a16:creationId xmlns:a16="http://schemas.microsoft.com/office/drawing/2014/main" id="{4CB2F4DD-44B4-030A-EC5A-90E1CA032F39}"/>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7" name="空心弧 28">
            <a:extLst>
              <a:ext uri="{FF2B5EF4-FFF2-40B4-BE49-F238E27FC236}">
                <a16:creationId xmlns:a16="http://schemas.microsoft.com/office/drawing/2014/main" id="{E11D96D8-49BB-5021-6F3E-A26E49A4DCAE}"/>
              </a:ext>
            </a:extLst>
          </p:cNvPr>
          <p:cNvSpPr/>
          <p:nvPr/>
        </p:nvSpPr>
        <p:spPr>
          <a:xfrm rot="3482609">
            <a:off x="292411" y="4546859"/>
            <a:ext cx="1991519" cy="2055930"/>
          </a:xfrm>
          <a:prstGeom prst="blockArc">
            <a:avLst>
              <a:gd name="adj1" fmla="val 10085559"/>
              <a:gd name="adj2" fmla="val 7052233"/>
              <a:gd name="adj3" fmla="val 1102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28090">
              <a:defRPr/>
            </a:pPr>
            <a:endParaRPr lang="zh-CN" altLang="en-US">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9" name="环形箭头 35">
            <a:extLst>
              <a:ext uri="{FF2B5EF4-FFF2-40B4-BE49-F238E27FC236}">
                <a16:creationId xmlns:a16="http://schemas.microsoft.com/office/drawing/2014/main" id="{1D32AFA7-1217-EF94-A127-EF67BEC4F851}"/>
              </a:ext>
            </a:extLst>
          </p:cNvPr>
          <p:cNvSpPr/>
          <p:nvPr/>
        </p:nvSpPr>
        <p:spPr>
          <a:xfrm rot="19960033" flipH="1">
            <a:off x="151664" y="941987"/>
            <a:ext cx="2109001" cy="2152176"/>
          </a:xfrm>
          <a:prstGeom prst="circularArrow">
            <a:avLst>
              <a:gd name="adj1" fmla="val 9784"/>
              <a:gd name="adj2" fmla="val 1321283"/>
              <a:gd name="adj3" fmla="val 3665794"/>
              <a:gd name="adj4" fmla="val 11886781"/>
              <a:gd name="adj5" fmla="val 1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28090">
              <a:defRPr/>
            </a:pPr>
            <a:endParaRPr lang="zh-CN" altLang="en-US">
              <a:solidFill>
                <a:prstClr val="white"/>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0" name="TextBox 39">
            <a:extLst>
              <a:ext uri="{FF2B5EF4-FFF2-40B4-BE49-F238E27FC236}">
                <a16:creationId xmlns:a16="http://schemas.microsoft.com/office/drawing/2014/main" id="{48483812-FEB4-61B7-1136-B6CD064940FF}"/>
              </a:ext>
            </a:extLst>
          </p:cNvPr>
          <p:cNvSpPr txBox="1">
            <a:spLocks noChangeArrowheads="1"/>
          </p:cNvSpPr>
          <p:nvPr/>
        </p:nvSpPr>
        <p:spPr bwMode="auto">
          <a:xfrm>
            <a:off x="756788" y="1541172"/>
            <a:ext cx="7647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28090" eaLnBrk="1" fontAlgn="base" hangingPunct="1">
              <a:spcBef>
                <a:spcPct val="0"/>
              </a:spcBef>
              <a:spcAft>
                <a:spcPct val="0"/>
              </a:spcAft>
            </a:pPr>
            <a:r>
              <a:rPr lang="en-US" altLang="zh-CN" sz="5400" b="1" dirty="0">
                <a:latin typeface="Montserrat" panose="00000500000000000000" charset="0"/>
                <a:ea typeface="Montserrat" panose="00000500000000000000" charset="0"/>
                <a:cs typeface="Montserrat" panose="00000500000000000000" charset="0"/>
                <a:sym typeface="Montserrat" panose="00000500000000000000" charset="0"/>
              </a:rPr>
              <a:t>5</a:t>
            </a:r>
            <a:endParaRPr lang="zh-CN" altLang="en-US" sz="5400" b="1" dirty="0">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42" name="Picture 41">
            <a:extLst>
              <a:ext uri="{FF2B5EF4-FFF2-40B4-BE49-F238E27FC236}">
                <a16:creationId xmlns:a16="http://schemas.microsoft.com/office/drawing/2014/main" id="{D6CDB387-F112-F008-9A1A-C1D739B4D0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041" y="4329793"/>
            <a:ext cx="4391283" cy="2589113"/>
          </a:xfrm>
          <a:prstGeom prst="rect">
            <a:avLst/>
          </a:prstGeom>
        </p:spPr>
      </p:pic>
      <p:pic>
        <p:nvPicPr>
          <p:cNvPr id="43" name="Picture 42">
            <a:extLst>
              <a:ext uri="{FF2B5EF4-FFF2-40B4-BE49-F238E27FC236}">
                <a16:creationId xmlns:a16="http://schemas.microsoft.com/office/drawing/2014/main" id="{3A1B48DD-F8C9-0A23-25E8-42DF1F3727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5706" y="1066801"/>
            <a:ext cx="3870871" cy="2648679"/>
          </a:xfrm>
          <a:prstGeom prst="rect">
            <a:avLst/>
          </a:prstGeom>
        </p:spPr>
      </p:pic>
      <p:pic>
        <p:nvPicPr>
          <p:cNvPr id="44" name="Picture 43">
            <a:extLst>
              <a:ext uri="{FF2B5EF4-FFF2-40B4-BE49-F238E27FC236}">
                <a16:creationId xmlns:a16="http://schemas.microsoft.com/office/drawing/2014/main" id="{E053307E-5940-DBCB-EEDD-0F4F8BB36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1889" y="1143771"/>
            <a:ext cx="4208001" cy="2462459"/>
          </a:xfrm>
          <a:prstGeom prst="rect">
            <a:avLst/>
          </a:prstGeom>
        </p:spPr>
      </p:pic>
      <p:sp>
        <p:nvSpPr>
          <p:cNvPr id="46" name="TextBox 45">
            <a:extLst>
              <a:ext uri="{FF2B5EF4-FFF2-40B4-BE49-F238E27FC236}">
                <a16:creationId xmlns:a16="http://schemas.microsoft.com/office/drawing/2014/main" id="{5F92EE94-D6FD-835C-D3F1-9925796952A6}"/>
              </a:ext>
            </a:extLst>
          </p:cNvPr>
          <p:cNvSpPr txBox="1"/>
          <p:nvPr/>
        </p:nvSpPr>
        <p:spPr>
          <a:xfrm rot="107027">
            <a:off x="723106" y="5114153"/>
            <a:ext cx="10728279" cy="1015663"/>
          </a:xfrm>
          <a:prstGeom prst="rect">
            <a:avLst/>
          </a:prstGeom>
          <a:noFill/>
        </p:spPr>
        <p:txBody>
          <a:bodyPr wrap="square">
            <a:spAutoFit/>
          </a:bodyPr>
          <a:lstStyle/>
          <a:p>
            <a:pPr defTabSz="1228090" eaLnBrk="1" fontAlgn="base" hangingPunct="1">
              <a:spcBef>
                <a:spcPct val="0"/>
              </a:spcBef>
              <a:spcAft>
                <a:spcPct val="0"/>
              </a:spcAft>
            </a:pPr>
            <a:r>
              <a:rPr lang="en-US" altLang="zh-CN" sz="6000" b="1" dirty="0">
                <a:latin typeface="Montserrat" panose="00000500000000000000" charset="0"/>
                <a:ea typeface="Montserrat" panose="00000500000000000000" charset="0"/>
                <a:cs typeface="Montserrat" panose="00000500000000000000" charset="0"/>
                <a:sym typeface="Montserrat" panose="00000500000000000000" charset="0"/>
              </a:rPr>
              <a:t>6</a:t>
            </a:r>
            <a:endParaRPr lang="zh-CN" altLang="en-US" sz="6000" b="1" dirty="0">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4" name="Picture 13">
            <a:extLst>
              <a:ext uri="{FF2B5EF4-FFF2-40B4-BE49-F238E27FC236}">
                <a16:creationId xmlns:a16="http://schemas.microsoft.com/office/drawing/2014/main" id="{8BE1F75B-2B6D-C112-8598-2C2A3182A4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2074" y="3690673"/>
            <a:ext cx="1884927" cy="3141544"/>
          </a:xfrm>
          <a:prstGeom prst="rect">
            <a:avLst/>
          </a:prstGeom>
        </p:spPr>
      </p:pic>
      <p:pic>
        <p:nvPicPr>
          <p:cNvPr id="16" name="Picture 15">
            <a:extLst>
              <a:ext uri="{FF2B5EF4-FFF2-40B4-BE49-F238E27FC236}">
                <a16:creationId xmlns:a16="http://schemas.microsoft.com/office/drawing/2014/main" id="{0F529168-93E0-67B8-68F3-C48DFCB4EB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6076" y="4464118"/>
            <a:ext cx="3566740" cy="2377826"/>
          </a:xfrm>
          <a:prstGeom prst="rect">
            <a:avLst/>
          </a:prstGeom>
        </p:spPr>
      </p:pic>
      <p:sp>
        <p:nvSpPr>
          <p:cNvPr id="19" name="TextBox 18">
            <a:extLst>
              <a:ext uri="{FF2B5EF4-FFF2-40B4-BE49-F238E27FC236}">
                <a16:creationId xmlns:a16="http://schemas.microsoft.com/office/drawing/2014/main" id="{48A1C0B5-211A-AD50-E6B0-36586DA6D6AD}"/>
              </a:ext>
            </a:extLst>
          </p:cNvPr>
          <p:cNvSpPr txBox="1"/>
          <p:nvPr/>
        </p:nvSpPr>
        <p:spPr>
          <a:xfrm>
            <a:off x="5177853" y="482040"/>
            <a:ext cx="4879477" cy="369332"/>
          </a:xfrm>
          <a:prstGeom prst="rect">
            <a:avLst/>
          </a:prstGeom>
          <a:noFill/>
        </p:spPr>
        <p:txBody>
          <a:bodyPr wrap="none" rtlCol="0">
            <a:spAutoFit/>
          </a:bodyPr>
          <a:lstStyle/>
          <a:p>
            <a:r>
              <a:rPr lang="en-US" dirty="0"/>
              <a:t>CONTENT CREATION / ANIMATION (VFX) SERVICES</a:t>
            </a:r>
          </a:p>
        </p:txBody>
      </p:sp>
      <p:sp>
        <p:nvSpPr>
          <p:cNvPr id="20" name="TextBox 19">
            <a:extLst>
              <a:ext uri="{FF2B5EF4-FFF2-40B4-BE49-F238E27FC236}">
                <a16:creationId xmlns:a16="http://schemas.microsoft.com/office/drawing/2014/main" id="{A62877B8-2A96-150D-2738-773D3E59808E}"/>
              </a:ext>
            </a:extLst>
          </p:cNvPr>
          <p:cNvSpPr txBox="1"/>
          <p:nvPr/>
        </p:nvSpPr>
        <p:spPr>
          <a:xfrm>
            <a:off x="6386635" y="3724462"/>
            <a:ext cx="3978269" cy="369332"/>
          </a:xfrm>
          <a:prstGeom prst="rect">
            <a:avLst/>
          </a:prstGeom>
          <a:noFill/>
        </p:spPr>
        <p:txBody>
          <a:bodyPr wrap="none" rtlCol="0">
            <a:spAutoFit/>
          </a:bodyPr>
          <a:lstStyle/>
          <a:p>
            <a:r>
              <a:rPr lang="en-US" dirty="0"/>
              <a:t>EVENT COVERAGE AND MEDIA SERVICES</a:t>
            </a:r>
          </a:p>
        </p:txBody>
      </p:sp>
      <p:sp>
        <p:nvSpPr>
          <p:cNvPr id="2" name="TextBox 1">
            <a:extLst>
              <a:ext uri="{FF2B5EF4-FFF2-40B4-BE49-F238E27FC236}">
                <a16:creationId xmlns:a16="http://schemas.microsoft.com/office/drawing/2014/main" id="{71BB61FF-F771-A941-A72D-F31D8CC91C52}"/>
              </a:ext>
            </a:extLst>
          </p:cNvPr>
          <p:cNvSpPr txBox="1"/>
          <p:nvPr/>
        </p:nvSpPr>
        <p:spPr>
          <a:xfrm>
            <a:off x="2808182" y="759822"/>
            <a:ext cx="9069791" cy="338554"/>
          </a:xfrm>
          <a:prstGeom prst="rect">
            <a:avLst/>
          </a:prstGeom>
          <a:noFill/>
        </p:spPr>
        <p:txBody>
          <a:bodyPr wrap="none" rtlCol="0">
            <a:spAutoFit/>
          </a:bodyPr>
          <a:lstStyle/>
          <a:p>
            <a:r>
              <a:rPr lang="en-US" sz="1600" dirty="0"/>
              <a:t>Creative videos for business promotion, 3D animation and VFX, Company Profiling and Product Photoshoot</a:t>
            </a:r>
          </a:p>
        </p:txBody>
      </p:sp>
      <p:sp>
        <p:nvSpPr>
          <p:cNvPr id="3" name="TextBox 2">
            <a:extLst>
              <a:ext uri="{FF2B5EF4-FFF2-40B4-BE49-F238E27FC236}">
                <a16:creationId xmlns:a16="http://schemas.microsoft.com/office/drawing/2014/main" id="{52AF36C6-6CB9-BFCC-D2F6-2B9CF0A32DE9}"/>
              </a:ext>
            </a:extLst>
          </p:cNvPr>
          <p:cNvSpPr txBox="1"/>
          <p:nvPr/>
        </p:nvSpPr>
        <p:spPr>
          <a:xfrm>
            <a:off x="5049421" y="4001559"/>
            <a:ext cx="7055008" cy="338554"/>
          </a:xfrm>
          <a:prstGeom prst="rect">
            <a:avLst/>
          </a:prstGeom>
          <a:noFill/>
        </p:spPr>
        <p:txBody>
          <a:bodyPr wrap="none" rtlCol="0">
            <a:spAutoFit/>
          </a:bodyPr>
          <a:lstStyle/>
          <a:p>
            <a:r>
              <a:rPr lang="en-US" sz="1600" dirty="0"/>
              <a:t>Photography, Videography, Drone, Prewedding, Bridal Shower and the deliverables</a:t>
            </a:r>
          </a:p>
        </p:txBody>
      </p:sp>
    </p:spTree>
    <p:extLst>
      <p:ext uri="{BB962C8B-B14F-4D97-AF65-F5344CB8AC3E}">
        <p14:creationId xmlns:p14="http://schemas.microsoft.com/office/powerpoint/2010/main" val="1165082898"/>
      </p:ext>
    </p:extLst>
  </p:cSld>
  <p:clrMapOvr>
    <a:masterClrMapping/>
  </p:clrMapOvr>
  <p:transition spd="slow" advClick="0" advTm="1581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par>
                          <p:cTn id="28" fill="hold">
                            <p:stCondLst>
                              <p:cond delay="2000"/>
                            </p:stCondLst>
                            <p:childTnLst>
                              <p:par>
                                <p:cTn id="29" presetID="2" presetClass="entr" presetSubtype="4" fill="hold" grpId="0" nodeType="afterEffect" nodePh="1">
                                  <p:stCondLst>
                                    <p:cond delay="0"/>
                                  </p:stCondLst>
                                  <p:endCondLst>
                                    <p:cond evt="begin" delay="0">
                                      <p:tn val="29"/>
                                    </p:cond>
                                  </p:end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additive="base">
                                        <p:cTn id="35" dur="500" fill="hold"/>
                                        <p:tgtEl>
                                          <p:spTgt spid="37"/>
                                        </p:tgtEl>
                                        <p:attrNameLst>
                                          <p:attrName>ppt_x</p:attrName>
                                        </p:attrNameLst>
                                      </p:cBhvr>
                                      <p:tavLst>
                                        <p:tav tm="0">
                                          <p:val>
                                            <p:strVal val="#ppt_x"/>
                                          </p:val>
                                        </p:tav>
                                        <p:tav tm="100000">
                                          <p:val>
                                            <p:strVal val="#ppt_x"/>
                                          </p:val>
                                        </p:tav>
                                      </p:tavLst>
                                    </p:anim>
                                    <p:anim calcmode="lin" valueType="num">
                                      <p:cBhvr additive="base">
                                        <p:cTn id="36" dur="500" fill="hold"/>
                                        <p:tgtEl>
                                          <p:spTgt spid="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additive="base">
                                        <p:cTn id="39" dur="500" fill="hold"/>
                                        <p:tgtEl>
                                          <p:spTgt spid="39"/>
                                        </p:tgtEl>
                                        <p:attrNameLst>
                                          <p:attrName>ppt_x</p:attrName>
                                        </p:attrNameLst>
                                      </p:cBhvr>
                                      <p:tavLst>
                                        <p:tav tm="0">
                                          <p:val>
                                            <p:strVal val="#ppt_x"/>
                                          </p:val>
                                        </p:tav>
                                        <p:tav tm="100000">
                                          <p:val>
                                            <p:strVal val="#ppt_x"/>
                                          </p:val>
                                        </p:tav>
                                      </p:tavLst>
                                    </p:anim>
                                    <p:anim calcmode="lin" valueType="num">
                                      <p:cBhvr additive="base">
                                        <p:cTn id="40" dur="500" fill="hold"/>
                                        <p:tgtEl>
                                          <p:spTgt spid="3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P spid="30" grpId="0"/>
      <p:bldP spid="31" grpId="0"/>
      <p:bldP spid="37" grpId="0" animBg="1"/>
      <p:bldP spid="39"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71">
            <a:extLst>
              <a:ext uri="{FF2B5EF4-FFF2-40B4-BE49-F238E27FC236}">
                <a16:creationId xmlns:a16="http://schemas.microsoft.com/office/drawing/2014/main" id="{5E1B40F5-E7F5-1BA0-07D9-05B573F9C495}"/>
              </a:ext>
            </a:extLst>
          </p:cNvPr>
          <p:cNvSpPr/>
          <p:nvPr/>
        </p:nvSpPr>
        <p:spPr bwMode="auto">
          <a:xfrm>
            <a:off x="3198200" y="2996885"/>
            <a:ext cx="2157860" cy="2088601"/>
          </a:xfrm>
          <a:custGeom>
            <a:avLst/>
            <a:gdLst>
              <a:gd name="T0" fmla="*/ 0 w 328"/>
              <a:gd name="T1" fmla="*/ 164 h 329"/>
              <a:gd name="T2" fmla="*/ 0 w 328"/>
              <a:gd name="T3" fmla="*/ 164 h 329"/>
              <a:gd name="T4" fmla="*/ 164 w 328"/>
              <a:gd name="T5" fmla="*/ 0 h 329"/>
              <a:gd name="T6" fmla="*/ 328 w 328"/>
              <a:gd name="T7" fmla="*/ 0 h 329"/>
              <a:gd name="T8" fmla="*/ 328 w 328"/>
              <a:gd name="T9" fmla="*/ 164 h 329"/>
              <a:gd name="T10" fmla="*/ 164 w 328"/>
              <a:gd name="T11" fmla="*/ 329 h 329"/>
              <a:gd name="T12" fmla="*/ 164 w 328"/>
              <a:gd name="T13" fmla="*/ 329 h 329"/>
              <a:gd name="T14" fmla="*/ 0 w 328"/>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solidFill>
            <a:srgbClr val="FFC000"/>
          </a:solidFill>
          <a:ln w="76200">
            <a:noFill/>
          </a:ln>
        </p:spPr>
        <p:txBody>
          <a:bodyPr vert="horz" wrap="square" lIns="91419" tIns="45709" rIns="91419" bIns="45709" numCol="1" anchor="t" anchorCtr="0" compatLnSpc="1"/>
          <a:lstStyle/>
          <a:p>
            <a:endParaRPr lang="zh-CN" altLang="en-US">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8" name="TextBox 44">
            <a:extLst>
              <a:ext uri="{FF2B5EF4-FFF2-40B4-BE49-F238E27FC236}">
                <a16:creationId xmlns:a16="http://schemas.microsoft.com/office/drawing/2014/main" id="{67ADB725-291A-A63E-5A9F-22E83F281EE0}"/>
              </a:ext>
            </a:extLst>
          </p:cNvPr>
          <p:cNvSpPr txBox="1"/>
          <p:nvPr/>
        </p:nvSpPr>
        <p:spPr>
          <a:xfrm>
            <a:off x="3508745" y="3491697"/>
            <a:ext cx="1764774" cy="923330"/>
          </a:xfrm>
          <a:prstGeom prst="rect">
            <a:avLst/>
          </a:prstGeom>
          <a:noFill/>
        </p:spPr>
        <p:txBody>
          <a:bodyPr wrap="square" rtlCol="0">
            <a:spAutoFit/>
          </a:bodyPr>
          <a:lstStyle/>
          <a:p>
            <a:r>
              <a:rPr lang="en-US" altLang="zh-CN" sz="5400" b="1" dirty="0">
                <a:solidFill>
                  <a:srgbClr val="00B050"/>
                </a:solidFill>
                <a:latin typeface="Montserrat" panose="00000500000000000000" charset="0"/>
                <a:ea typeface="Montserrat" panose="00000500000000000000" charset="0"/>
                <a:cs typeface="Montserrat" panose="00000500000000000000" charset="0"/>
                <a:sym typeface="Montserrat" panose="00000500000000000000" charset="0"/>
              </a:rPr>
              <a:t>30</a:t>
            </a:r>
            <a:r>
              <a:rPr lang="en-US" altLang="zh-CN" sz="5000" b="1" dirty="0">
                <a:solidFill>
                  <a:srgbClr val="00B050"/>
                </a:solidFill>
                <a:latin typeface="Montserrat" panose="00000500000000000000" charset="0"/>
                <a:ea typeface="Montserrat" panose="00000500000000000000" charset="0"/>
                <a:cs typeface="Montserrat" panose="00000500000000000000" charset="0"/>
                <a:sym typeface="Montserrat" panose="00000500000000000000" charset="0"/>
              </a:rPr>
              <a:t>%</a:t>
            </a:r>
            <a:endParaRPr lang="zh-CN" altLang="en-US" sz="5000" b="1" dirty="0">
              <a:solidFill>
                <a:srgbClr val="00B050"/>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9" name="TextBox 45">
            <a:extLst>
              <a:ext uri="{FF2B5EF4-FFF2-40B4-BE49-F238E27FC236}">
                <a16:creationId xmlns:a16="http://schemas.microsoft.com/office/drawing/2014/main" id="{1D70CAB7-8FDD-0EE8-B67F-ED0974A0FB89}"/>
              </a:ext>
            </a:extLst>
          </p:cNvPr>
          <p:cNvSpPr txBox="1"/>
          <p:nvPr/>
        </p:nvSpPr>
        <p:spPr>
          <a:xfrm>
            <a:off x="3851252" y="3043137"/>
            <a:ext cx="1329190" cy="646331"/>
          </a:xfrm>
          <a:prstGeom prst="rect">
            <a:avLst/>
          </a:prstGeom>
          <a:noFill/>
        </p:spPr>
        <p:txBody>
          <a:bodyPr wrap="square" rtlCol="0">
            <a:spAutoFit/>
          </a:bodyPr>
          <a:lstStyle/>
          <a:p>
            <a:r>
              <a:rPr lang="en-US" altLang="zh-CN" sz="1200" dirty="0">
                <a:latin typeface="Montserrat" panose="00000500000000000000" charset="0"/>
                <a:ea typeface="Montserrat" panose="00000500000000000000" charset="0"/>
                <a:cs typeface="Montserrat" panose="00000500000000000000" charset="0"/>
                <a:sym typeface="Montserrat" panose="00000500000000000000" charset="0"/>
              </a:rPr>
              <a:t>OTHER AFRICAN</a:t>
            </a:r>
          </a:p>
          <a:p>
            <a:r>
              <a:rPr lang="en-US" altLang="zh-CN" sz="1200" dirty="0">
                <a:latin typeface="Montserrat" panose="00000500000000000000" charset="0"/>
                <a:ea typeface="Montserrat" panose="00000500000000000000" charset="0"/>
                <a:cs typeface="Montserrat" panose="00000500000000000000" charset="0"/>
                <a:sym typeface="Montserrat" panose="00000500000000000000" charset="0"/>
              </a:rPr>
              <a:t>COUNTRIES</a:t>
            </a:r>
            <a:endParaRPr lang="zh-CN" altLang="en-US" sz="12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0" name="Freeform 73">
            <a:extLst>
              <a:ext uri="{FF2B5EF4-FFF2-40B4-BE49-F238E27FC236}">
                <a16:creationId xmlns:a16="http://schemas.microsoft.com/office/drawing/2014/main" id="{571961EF-9511-2274-894D-EF71DB837A34}"/>
              </a:ext>
            </a:extLst>
          </p:cNvPr>
          <p:cNvSpPr/>
          <p:nvPr/>
        </p:nvSpPr>
        <p:spPr bwMode="auto">
          <a:xfrm>
            <a:off x="886606" y="2943719"/>
            <a:ext cx="2157860" cy="2088601"/>
          </a:xfrm>
          <a:custGeom>
            <a:avLst/>
            <a:gdLst>
              <a:gd name="T0" fmla="*/ 0 w 328"/>
              <a:gd name="T1" fmla="*/ 164 h 329"/>
              <a:gd name="T2" fmla="*/ 0 w 328"/>
              <a:gd name="T3" fmla="*/ 164 h 329"/>
              <a:gd name="T4" fmla="*/ 164 w 328"/>
              <a:gd name="T5" fmla="*/ 0 h 329"/>
              <a:gd name="T6" fmla="*/ 328 w 328"/>
              <a:gd name="T7" fmla="*/ 0 h 329"/>
              <a:gd name="T8" fmla="*/ 328 w 328"/>
              <a:gd name="T9" fmla="*/ 164 h 329"/>
              <a:gd name="T10" fmla="*/ 164 w 328"/>
              <a:gd name="T11" fmla="*/ 329 h 329"/>
              <a:gd name="T12" fmla="*/ 164 w 328"/>
              <a:gd name="T13" fmla="*/ 329 h 329"/>
              <a:gd name="T14" fmla="*/ 0 w 328"/>
              <a:gd name="T15" fmla="*/ 164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9">
                <a:moveTo>
                  <a:pt x="0" y="164"/>
                </a:moveTo>
                <a:cubicBezTo>
                  <a:pt x="0" y="164"/>
                  <a:pt x="0" y="164"/>
                  <a:pt x="0" y="164"/>
                </a:cubicBezTo>
                <a:cubicBezTo>
                  <a:pt x="0" y="74"/>
                  <a:pt x="74" y="0"/>
                  <a:pt x="164" y="0"/>
                </a:cubicBezTo>
                <a:cubicBezTo>
                  <a:pt x="328" y="0"/>
                  <a:pt x="328" y="0"/>
                  <a:pt x="328" y="0"/>
                </a:cubicBezTo>
                <a:cubicBezTo>
                  <a:pt x="328" y="164"/>
                  <a:pt x="328" y="164"/>
                  <a:pt x="328" y="164"/>
                </a:cubicBezTo>
                <a:cubicBezTo>
                  <a:pt x="328" y="255"/>
                  <a:pt x="254" y="329"/>
                  <a:pt x="164" y="329"/>
                </a:cubicBezTo>
                <a:cubicBezTo>
                  <a:pt x="164" y="329"/>
                  <a:pt x="164" y="329"/>
                  <a:pt x="164" y="329"/>
                </a:cubicBezTo>
                <a:cubicBezTo>
                  <a:pt x="74" y="329"/>
                  <a:pt x="0" y="255"/>
                  <a:pt x="0" y="164"/>
                </a:cubicBezTo>
                <a:close/>
              </a:path>
            </a:pathLst>
          </a:custGeom>
          <a:solidFill>
            <a:srgbClr val="10680C"/>
          </a:solidFill>
          <a:ln w="76200">
            <a:noFill/>
          </a:ln>
        </p:spPr>
        <p:txBody>
          <a:bodyPr vert="horz" wrap="square" lIns="91419" tIns="45709" rIns="91419" bIns="45709" numCol="1" anchor="t" anchorCtr="0" compatLnSpc="1"/>
          <a:lstStyle/>
          <a:p>
            <a:endParaRPr lang="zh-CN" altLang="en-US">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1" name="TextBox 98">
            <a:extLst>
              <a:ext uri="{FF2B5EF4-FFF2-40B4-BE49-F238E27FC236}">
                <a16:creationId xmlns:a16="http://schemas.microsoft.com/office/drawing/2014/main" id="{33827826-CC07-6134-0B01-237A82204759}"/>
              </a:ext>
            </a:extLst>
          </p:cNvPr>
          <p:cNvSpPr txBox="1"/>
          <p:nvPr/>
        </p:nvSpPr>
        <p:spPr>
          <a:xfrm>
            <a:off x="1093470" y="3483610"/>
            <a:ext cx="1707515" cy="922020"/>
          </a:xfrm>
          <a:prstGeom prst="rect">
            <a:avLst/>
          </a:prstGeom>
          <a:noFill/>
        </p:spPr>
        <p:txBody>
          <a:bodyPr wrap="square" rtlCol="0">
            <a:spAutoFit/>
          </a:bodyPr>
          <a:lstStyle/>
          <a:p>
            <a:r>
              <a:rPr lang="en-US" altLang="zh-CN" sz="5400"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70%</a:t>
            </a:r>
            <a:endParaRPr lang="zh-CN" altLang="en-US" sz="5400" b="1"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2" name="TextBox 99">
            <a:extLst>
              <a:ext uri="{FF2B5EF4-FFF2-40B4-BE49-F238E27FC236}">
                <a16:creationId xmlns:a16="http://schemas.microsoft.com/office/drawing/2014/main" id="{387B965D-6FDD-B467-F43C-71A101245EC0}"/>
              </a:ext>
            </a:extLst>
          </p:cNvPr>
          <p:cNvSpPr txBox="1"/>
          <p:nvPr/>
        </p:nvSpPr>
        <p:spPr>
          <a:xfrm>
            <a:off x="1512155" y="3236595"/>
            <a:ext cx="1565465" cy="275590"/>
          </a:xfrm>
          <a:prstGeom prst="rect">
            <a:avLst/>
          </a:prstGeom>
          <a:noFill/>
        </p:spPr>
        <p:txBody>
          <a:bodyPr wrap="square" rtlCol="0">
            <a:spAutoFit/>
          </a:bodyPr>
          <a:lstStyle/>
          <a:p>
            <a:r>
              <a:rPr lang="en-US" altLang="zh-CN" sz="120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NIGERIA</a:t>
            </a:r>
            <a:endParaRPr lang="zh-CN" altLang="en-US" sz="120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3" name="L 形 19">
            <a:extLst>
              <a:ext uri="{FF2B5EF4-FFF2-40B4-BE49-F238E27FC236}">
                <a16:creationId xmlns:a16="http://schemas.microsoft.com/office/drawing/2014/main" id="{17B6B262-35FF-DAE9-0802-FB7BAF7EA445}"/>
              </a:ext>
            </a:extLst>
          </p:cNvPr>
          <p:cNvSpPr/>
          <p:nvPr/>
        </p:nvSpPr>
        <p:spPr>
          <a:xfrm rot="5400000">
            <a:off x="7039872" y="1666699"/>
            <a:ext cx="457279" cy="407054"/>
          </a:xfrm>
          <a:prstGeom prst="corner">
            <a:avLst>
              <a:gd name="adj1" fmla="val 25014"/>
              <a:gd name="adj2" fmla="val 2354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2815" tIns="61408" rIns="122815" bIns="61408" rtlCol="0" anchor="ctr"/>
          <a:lstStyle/>
          <a:p>
            <a:pPr algn="ctr"/>
            <a:endParaRPr lang="zh-CN" altLang="en-US">
              <a:solidFill>
                <a:schemeClr val="bg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4" name="L 形 20">
            <a:extLst>
              <a:ext uri="{FF2B5EF4-FFF2-40B4-BE49-F238E27FC236}">
                <a16:creationId xmlns:a16="http://schemas.microsoft.com/office/drawing/2014/main" id="{B5148320-D8C0-97DC-3139-BDBF3D798635}"/>
              </a:ext>
            </a:extLst>
          </p:cNvPr>
          <p:cNvSpPr/>
          <p:nvPr/>
        </p:nvSpPr>
        <p:spPr>
          <a:xfrm rot="16200000">
            <a:off x="11006663" y="5492777"/>
            <a:ext cx="457279" cy="407054"/>
          </a:xfrm>
          <a:prstGeom prst="corner">
            <a:avLst>
              <a:gd name="adj1" fmla="val 25014"/>
              <a:gd name="adj2" fmla="val 2354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2815" tIns="61408" rIns="122815" bIns="61408"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5" name="文本框 8">
            <a:extLst>
              <a:ext uri="{FF2B5EF4-FFF2-40B4-BE49-F238E27FC236}">
                <a16:creationId xmlns:a16="http://schemas.microsoft.com/office/drawing/2014/main" id="{8DC94565-1E45-3507-3178-1AEE2B6F277D}"/>
              </a:ext>
            </a:extLst>
          </p:cNvPr>
          <p:cNvSpPr txBox="1"/>
          <p:nvPr/>
        </p:nvSpPr>
        <p:spPr>
          <a:xfrm>
            <a:off x="7316419" y="2366171"/>
            <a:ext cx="309634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r>
              <a:rPr lang="en-US" altLang="zh-CN" sz="5400" dirty="0">
                <a:solidFill>
                  <a:srgbClr val="595959"/>
                </a:solidFill>
                <a:latin typeface="Montserrat" panose="00000500000000000000" charset="0"/>
                <a:ea typeface="Montserrat" panose="00000500000000000000" charset="0"/>
                <a:cs typeface="+mn-ea"/>
                <a:sym typeface="Montserrat" panose="00000500000000000000" charset="0"/>
              </a:rPr>
              <a:t>2000</a:t>
            </a:r>
            <a:endParaRPr lang="zh-CN" altLang="en-US" sz="5400" dirty="0">
              <a:solidFill>
                <a:srgbClr val="595959"/>
              </a:solidFill>
              <a:latin typeface="Montserrat" panose="00000500000000000000" charset="0"/>
              <a:ea typeface="Montserrat" panose="00000500000000000000" charset="0"/>
              <a:cs typeface="+mn-ea"/>
              <a:sym typeface="Montserrat" panose="00000500000000000000" charset="0"/>
            </a:endParaRPr>
          </a:p>
        </p:txBody>
      </p:sp>
      <p:sp>
        <p:nvSpPr>
          <p:cNvPr id="66" name="文本框 9">
            <a:extLst>
              <a:ext uri="{FF2B5EF4-FFF2-40B4-BE49-F238E27FC236}">
                <a16:creationId xmlns:a16="http://schemas.microsoft.com/office/drawing/2014/main" id="{4497CDCD-B7AE-A8D1-958E-23DB67C0B2D2}"/>
              </a:ext>
            </a:extLst>
          </p:cNvPr>
          <p:cNvSpPr txBox="1"/>
          <p:nvPr/>
        </p:nvSpPr>
        <p:spPr>
          <a:xfrm>
            <a:off x="7469988" y="2272595"/>
            <a:ext cx="111475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r>
              <a:rPr lang="en-US" altLang="zh-CN" sz="1600" dirty="0">
                <a:solidFill>
                  <a:srgbClr val="595959"/>
                </a:solidFill>
                <a:latin typeface="Montserrat" panose="00000500000000000000" charset="0"/>
                <a:ea typeface="Montserrat" panose="00000500000000000000" charset="0"/>
                <a:cs typeface="+mn-ea"/>
                <a:sym typeface="Montserrat" panose="00000500000000000000" charset="0"/>
              </a:rPr>
              <a:t>OVER</a:t>
            </a:r>
            <a:endParaRPr lang="zh-CN" altLang="en-US" sz="1600" dirty="0">
              <a:solidFill>
                <a:srgbClr val="595959"/>
              </a:solidFill>
              <a:latin typeface="Montserrat" panose="00000500000000000000" charset="0"/>
              <a:ea typeface="Montserrat" panose="00000500000000000000" charset="0"/>
              <a:cs typeface="+mn-ea"/>
              <a:sym typeface="Montserrat" panose="00000500000000000000" charset="0"/>
            </a:endParaRPr>
          </a:p>
        </p:txBody>
      </p:sp>
      <p:sp>
        <p:nvSpPr>
          <p:cNvPr id="67" name="矩形 29">
            <a:extLst>
              <a:ext uri="{FF2B5EF4-FFF2-40B4-BE49-F238E27FC236}">
                <a16:creationId xmlns:a16="http://schemas.microsoft.com/office/drawing/2014/main" id="{6EEE8E85-E36F-7E46-1992-3B13BD508140}"/>
              </a:ext>
            </a:extLst>
          </p:cNvPr>
          <p:cNvSpPr/>
          <p:nvPr/>
        </p:nvSpPr>
        <p:spPr>
          <a:xfrm>
            <a:off x="5751241" y="3214826"/>
            <a:ext cx="6226700" cy="17046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150000"/>
              </a:lnSpc>
              <a:spcBef>
                <a:spcPts val="600"/>
              </a:spcBef>
            </a:pPr>
            <a:r>
              <a:rPr lang="en-US" dirty="0">
                <a:solidFill>
                  <a:srgbClr val="404040"/>
                </a:solidFill>
                <a:latin typeface="Montserrat" panose="00000500000000000000" charset="0"/>
                <a:ea typeface="Montserrat" panose="00000500000000000000" charset="0"/>
                <a:cs typeface="+mn-ea"/>
                <a:sym typeface="Montserrat" panose="00000500000000000000" charset="0"/>
              </a:rPr>
              <a:t>We have had participants from all works of life within Nigeria and Africa, who attended our hand-on training on multimedia business and filmmaking and also have awarded scholarships to many.</a:t>
            </a:r>
            <a:endParaRPr dirty="0">
              <a:solidFill>
                <a:srgbClr val="404040"/>
              </a:solidFill>
              <a:latin typeface="Montserrat" panose="00000500000000000000" charset="0"/>
              <a:ea typeface="Montserrat" panose="00000500000000000000" charset="0"/>
              <a:cs typeface="+mn-ea"/>
              <a:sym typeface="Montserrat" panose="00000500000000000000" charset="0"/>
            </a:endParaRPr>
          </a:p>
        </p:txBody>
      </p:sp>
      <p:sp>
        <p:nvSpPr>
          <p:cNvPr id="68" name="矩形 30">
            <a:extLst>
              <a:ext uri="{FF2B5EF4-FFF2-40B4-BE49-F238E27FC236}">
                <a16:creationId xmlns:a16="http://schemas.microsoft.com/office/drawing/2014/main" id="{39B888F5-A3B1-F0E7-424C-E712C7CB3CE0}"/>
              </a:ext>
            </a:extLst>
          </p:cNvPr>
          <p:cNvSpPr/>
          <p:nvPr/>
        </p:nvSpPr>
        <p:spPr>
          <a:xfrm>
            <a:off x="7378495" y="1942293"/>
            <a:ext cx="1861198" cy="307777"/>
          </a:xfrm>
          <a:prstGeom prst="rect">
            <a:avLst/>
          </a:prstGeom>
          <a:solidFill>
            <a:srgbClr val="FFD03C"/>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r>
              <a:rPr lang="en-US" altLang="zh-CN" sz="1400" b="1" dirty="0">
                <a:solidFill>
                  <a:srgbClr val="103154"/>
                </a:solidFill>
                <a:latin typeface="Montserrat" panose="00000500000000000000" charset="0"/>
                <a:ea typeface="Montserrat" panose="00000500000000000000" charset="0"/>
                <a:cs typeface="+mn-ea"/>
                <a:sym typeface="Montserrat" panose="00000500000000000000" charset="0"/>
              </a:rPr>
              <a:t>HAVE TRAININED </a:t>
            </a:r>
            <a:endParaRPr lang="zh-CN" altLang="en-US" sz="1400" b="1" dirty="0">
              <a:solidFill>
                <a:srgbClr val="103154"/>
              </a:solidFill>
              <a:latin typeface="Montserrat" panose="00000500000000000000" charset="0"/>
              <a:ea typeface="Montserrat" panose="00000500000000000000" charset="0"/>
              <a:cs typeface="+mn-ea"/>
              <a:sym typeface="Montserrat" panose="00000500000000000000" charset="0"/>
            </a:endParaRPr>
          </a:p>
        </p:txBody>
      </p:sp>
      <p:grpSp>
        <p:nvGrpSpPr>
          <p:cNvPr id="69" name="Group 61">
            <a:extLst>
              <a:ext uri="{FF2B5EF4-FFF2-40B4-BE49-F238E27FC236}">
                <a16:creationId xmlns:a16="http://schemas.microsoft.com/office/drawing/2014/main" id="{4E5D9DC0-9E4A-8218-D384-72B121B4A517}"/>
              </a:ext>
            </a:extLst>
          </p:cNvPr>
          <p:cNvGrpSpPr/>
          <p:nvPr/>
        </p:nvGrpSpPr>
        <p:grpSpPr>
          <a:xfrm>
            <a:off x="6365590" y="5262785"/>
            <a:ext cx="409317" cy="462091"/>
            <a:chOff x="1368786" y="1195986"/>
            <a:chExt cx="1009650" cy="1139826"/>
          </a:xfrm>
          <a:solidFill>
            <a:schemeClr val="tx1"/>
          </a:solidFill>
        </p:grpSpPr>
        <p:sp>
          <p:nvSpPr>
            <p:cNvPr id="70" name="Freeform 6">
              <a:extLst>
                <a:ext uri="{FF2B5EF4-FFF2-40B4-BE49-F238E27FC236}">
                  <a16:creationId xmlns:a16="http://schemas.microsoft.com/office/drawing/2014/main" id="{6772A28F-B001-21DC-0B92-93B9D8CD220E}"/>
                </a:ext>
              </a:extLst>
            </p:cNvPr>
            <p:cNvSpPr>
              <a:spLocks noEditPoints="1"/>
            </p:cNvSpPr>
            <p:nvPr/>
          </p:nvSpPr>
          <p:spPr bwMode="auto">
            <a:xfrm>
              <a:off x="1643423" y="1195986"/>
              <a:ext cx="460375" cy="598488"/>
            </a:xfrm>
            <a:custGeom>
              <a:avLst/>
              <a:gdLst>
                <a:gd name="T0" fmla="*/ 41 w 122"/>
                <a:gd name="T1" fmla="*/ 4 h 159"/>
                <a:gd name="T2" fmla="*/ 97 w 122"/>
                <a:gd name="T3" fmla="*/ 12 h 159"/>
                <a:gd name="T4" fmla="*/ 120 w 122"/>
                <a:gd name="T5" fmla="*/ 58 h 159"/>
                <a:gd name="T6" fmla="*/ 121 w 122"/>
                <a:gd name="T7" fmla="*/ 94 h 159"/>
                <a:gd name="T8" fmla="*/ 103 w 122"/>
                <a:gd name="T9" fmla="*/ 126 h 159"/>
                <a:gd name="T10" fmla="*/ 63 w 122"/>
                <a:gd name="T11" fmla="*/ 157 h 159"/>
                <a:gd name="T12" fmla="*/ 19 w 122"/>
                <a:gd name="T13" fmla="*/ 126 h 159"/>
                <a:gd name="T14" fmla="*/ 1 w 122"/>
                <a:gd name="T15" fmla="*/ 94 h 159"/>
                <a:gd name="T16" fmla="*/ 3 w 122"/>
                <a:gd name="T17" fmla="*/ 46 h 159"/>
                <a:gd name="T18" fmla="*/ 41 w 122"/>
                <a:gd name="T19" fmla="*/ 4 h 159"/>
                <a:gd name="T20" fmla="*/ 19 w 122"/>
                <a:gd name="T21" fmla="*/ 80 h 159"/>
                <a:gd name="T22" fmla="*/ 41 w 122"/>
                <a:gd name="T23" fmla="*/ 136 h 159"/>
                <a:gd name="T24" fmla="*/ 77 w 122"/>
                <a:gd name="T25" fmla="*/ 140 h 159"/>
                <a:gd name="T26" fmla="*/ 104 w 122"/>
                <a:gd name="T27" fmla="*/ 73 h 159"/>
                <a:gd name="T28" fmla="*/ 79 w 122"/>
                <a:gd name="T29" fmla="*/ 54 h 159"/>
                <a:gd name="T30" fmla="*/ 19 w 122"/>
                <a:gd name="T31"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159">
                  <a:moveTo>
                    <a:pt x="41" y="4"/>
                  </a:moveTo>
                  <a:cubicBezTo>
                    <a:pt x="59" y="0"/>
                    <a:pt x="80" y="2"/>
                    <a:pt x="97" y="12"/>
                  </a:cubicBezTo>
                  <a:cubicBezTo>
                    <a:pt x="112" y="22"/>
                    <a:pt x="121" y="40"/>
                    <a:pt x="120" y="58"/>
                  </a:cubicBezTo>
                  <a:cubicBezTo>
                    <a:pt x="119" y="70"/>
                    <a:pt x="122" y="82"/>
                    <a:pt x="121" y="94"/>
                  </a:cubicBezTo>
                  <a:cubicBezTo>
                    <a:pt x="117" y="106"/>
                    <a:pt x="108" y="115"/>
                    <a:pt x="103" y="126"/>
                  </a:cubicBezTo>
                  <a:cubicBezTo>
                    <a:pt x="96" y="142"/>
                    <a:pt x="82" y="157"/>
                    <a:pt x="63" y="157"/>
                  </a:cubicBezTo>
                  <a:cubicBezTo>
                    <a:pt x="43" y="159"/>
                    <a:pt x="27" y="143"/>
                    <a:pt x="19" y="126"/>
                  </a:cubicBezTo>
                  <a:cubicBezTo>
                    <a:pt x="14" y="115"/>
                    <a:pt x="5" y="105"/>
                    <a:pt x="1" y="94"/>
                  </a:cubicBezTo>
                  <a:cubicBezTo>
                    <a:pt x="1" y="78"/>
                    <a:pt x="0" y="62"/>
                    <a:pt x="3" y="46"/>
                  </a:cubicBezTo>
                  <a:cubicBezTo>
                    <a:pt x="7" y="27"/>
                    <a:pt x="21" y="9"/>
                    <a:pt x="41" y="4"/>
                  </a:cubicBezTo>
                  <a:close/>
                  <a:moveTo>
                    <a:pt x="19" y="80"/>
                  </a:moveTo>
                  <a:cubicBezTo>
                    <a:pt x="22" y="100"/>
                    <a:pt x="27" y="121"/>
                    <a:pt x="41" y="136"/>
                  </a:cubicBezTo>
                  <a:cubicBezTo>
                    <a:pt x="50" y="145"/>
                    <a:pt x="66" y="148"/>
                    <a:pt x="77" y="140"/>
                  </a:cubicBezTo>
                  <a:cubicBezTo>
                    <a:pt x="97" y="124"/>
                    <a:pt x="101" y="97"/>
                    <a:pt x="104" y="73"/>
                  </a:cubicBezTo>
                  <a:cubicBezTo>
                    <a:pt x="95" y="68"/>
                    <a:pt x="86" y="62"/>
                    <a:pt x="79" y="54"/>
                  </a:cubicBezTo>
                  <a:cubicBezTo>
                    <a:pt x="62" y="69"/>
                    <a:pt x="41" y="78"/>
                    <a:pt x="19" y="80"/>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endParaRPr lang="zh-CN" altLang="en-US" sz="1400">
                <a:solidFill>
                  <a:prstClr val="black"/>
                </a:solidFill>
                <a:latin typeface="Montserrat" panose="00000500000000000000" charset="0"/>
                <a:ea typeface="Montserrat" panose="00000500000000000000" charset="0"/>
                <a:cs typeface="+mn-ea"/>
                <a:sym typeface="Montserrat" panose="00000500000000000000" charset="0"/>
              </a:endParaRPr>
            </a:p>
          </p:txBody>
        </p:sp>
        <p:sp>
          <p:nvSpPr>
            <p:cNvPr id="71" name="Freeform 8">
              <a:extLst>
                <a:ext uri="{FF2B5EF4-FFF2-40B4-BE49-F238E27FC236}">
                  <a16:creationId xmlns:a16="http://schemas.microsoft.com/office/drawing/2014/main" id="{E8404410-CDBC-D1D2-963B-425DE78762EC}"/>
                </a:ext>
              </a:extLst>
            </p:cNvPr>
            <p:cNvSpPr>
              <a:spLocks noEditPoints="1"/>
            </p:cNvSpPr>
            <p:nvPr/>
          </p:nvSpPr>
          <p:spPr bwMode="auto">
            <a:xfrm>
              <a:off x="1368786" y="1753199"/>
              <a:ext cx="1009650" cy="582613"/>
            </a:xfrm>
            <a:custGeom>
              <a:avLst/>
              <a:gdLst>
                <a:gd name="T0" fmla="*/ 51 w 268"/>
                <a:gd name="T1" fmla="*/ 17 h 155"/>
                <a:gd name="T2" fmla="*/ 92 w 268"/>
                <a:gd name="T3" fmla="*/ 0 h 155"/>
                <a:gd name="T4" fmla="*/ 98 w 268"/>
                <a:gd name="T5" fmla="*/ 10 h 155"/>
                <a:gd name="T6" fmla="*/ 89 w 268"/>
                <a:gd name="T7" fmla="*/ 16 h 155"/>
                <a:gd name="T8" fmla="*/ 122 w 268"/>
                <a:gd name="T9" fmla="*/ 130 h 155"/>
                <a:gd name="T10" fmla="*/ 127 w 268"/>
                <a:gd name="T11" fmla="*/ 55 h 155"/>
                <a:gd name="T12" fmla="*/ 142 w 268"/>
                <a:gd name="T13" fmla="*/ 54 h 155"/>
                <a:gd name="T14" fmla="*/ 146 w 268"/>
                <a:gd name="T15" fmla="*/ 130 h 155"/>
                <a:gd name="T16" fmla="*/ 180 w 268"/>
                <a:gd name="T17" fmla="*/ 16 h 155"/>
                <a:gd name="T18" fmla="*/ 175 w 268"/>
                <a:gd name="T19" fmla="*/ 1 h 155"/>
                <a:gd name="T20" fmla="*/ 239 w 268"/>
                <a:gd name="T21" fmla="*/ 35 h 155"/>
                <a:gd name="T22" fmla="*/ 265 w 268"/>
                <a:gd name="T23" fmla="*/ 114 h 155"/>
                <a:gd name="T24" fmla="*/ 220 w 268"/>
                <a:gd name="T25" fmla="*/ 133 h 155"/>
                <a:gd name="T26" fmla="*/ 124 w 268"/>
                <a:gd name="T27" fmla="*/ 154 h 155"/>
                <a:gd name="T28" fmla="*/ 50 w 268"/>
                <a:gd name="T29" fmla="*/ 133 h 155"/>
                <a:gd name="T30" fmla="*/ 3 w 268"/>
                <a:gd name="T31" fmla="*/ 110 h 155"/>
                <a:gd name="T32" fmla="*/ 51 w 268"/>
                <a:gd name="T33" fmla="*/ 17 h 155"/>
                <a:gd name="T34" fmla="*/ 167 w 268"/>
                <a:gd name="T35" fmla="*/ 107 h 155"/>
                <a:gd name="T36" fmla="*/ 170 w 268"/>
                <a:gd name="T37" fmla="*/ 113 h 155"/>
                <a:gd name="T38" fmla="*/ 205 w 268"/>
                <a:gd name="T39" fmla="*/ 109 h 155"/>
                <a:gd name="T40" fmla="*/ 213 w 268"/>
                <a:gd name="T41" fmla="*/ 100 h 155"/>
                <a:gd name="T42" fmla="*/ 167 w 268"/>
                <a:gd name="T43" fmla="*/ 10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8" h="155">
                  <a:moveTo>
                    <a:pt x="51" y="17"/>
                  </a:moveTo>
                  <a:cubicBezTo>
                    <a:pt x="64" y="9"/>
                    <a:pt x="78" y="6"/>
                    <a:pt x="92" y="0"/>
                  </a:cubicBezTo>
                  <a:cubicBezTo>
                    <a:pt x="94" y="3"/>
                    <a:pt x="96" y="8"/>
                    <a:pt x="98" y="10"/>
                  </a:cubicBezTo>
                  <a:cubicBezTo>
                    <a:pt x="95" y="12"/>
                    <a:pt x="91" y="15"/>
                    <a:pt x="89" y="16"/>
                  </a:cubicBezTo>
                  <a:cubicBezTo>
                    <a:pt x="100" y="54"/>
                    <a:pt x="112" y="92"/>
                    <a:pt x="122" y="130"/>
                  </a:cubicBezTo>
                  <a:cubicBezTo>
                    <a:pt x="124" y="105"/>
                    <a:pt x="126" y="80"/>
                    <a:pt x="127" y="55"/>
                  </a:cubicBezTo>
                  <a:cubicBezTo>
                    <a:pt x="132" y="54"/>
                    <a:pt x="137" y="54"/>
                    <a:pt x="142" y="54"/>
                  </a:cubicBezTo>
                  <a:cubicBezTo>
                    <a:pt x="142" y="80"/>
                    <a:pt x="144" y="105"/>
                    <a:pt x="146" y="130"/>
                  </a:cubicBezTo>
                  <a:cubicBezTo>
                    <a:pt x="157" y="92"/>
                    <a:pt x="170" y="54"/>
                    <a:pt x="180" y="16"/>
                  </a:cubicBezTo>
                  <a:cubicBezTo>
                    <a:pt x="170" y="14"/>
                    <a:pt x="172" y="7"/>
                    <a:pt x="175" y="1"/>
                  </a:cubicBezTo>
                  <a:cubicBezTo>
                    <a:pt x="199" y="7"/>
                    <a:pt x="223" y="16"/>
                    <a:pt x="239" y="35"/>
                  </a:cubicBezTo>
                  <a:cubicBezTo>
                    <a:pt x="259" y="56"/>
                    <a:pt x="268" y="86"/>
                    <a:pt x="265" y="114"/>
                  </a:cubicBezTo>
                  <a:cubicBezTo>
                    <a:pt x="256" y="130"/>
                    <a:pt x="236" y="132"/>
                    <a:pt x="220" y="133"/>
                  </a:cubicBezTo>
                  <a:cubicBezTo>
                    <a:pt x="191" y="151"/>
                    <a:pt x="157" y="155"/>
                    <a:pt x="124" y="154"/>
                  </a:cubicBezTo>
                  <a:cubicBezTo>
                    <a:pt x="98" y="153"/>
                    <a:pt x="71" y="149"/>
                    <a:pt x="50" y="133"/>
                  </a:cubicBezTo>
                  <a:cubicBezTo>
                    <a:pt x="32" y="132"/>
                    <a:pt x="9" y="130"/>
                    <a:pt x="3" y="110"/>
                  </a:cubicBezTo>
                  <a:cubicBezTo>
                    <a:pt x="0" y="73"/>
                    <a:pt x="19" y="36"/>
                    <a:pt x="51" y="17"/>
                  </a:cubicBezTo>
                  <a:close/>
                  <a:moveTo>
                    <a:pt x="167" y="107"/>
                  </a:moveTo>
                  <a:cubicBezTo>
                    <a:pt x="168" y="109"/>
                    <a:pt x="169" y="111"/>
                    <a:pt x="170" y="113"/>
                  </a:cubicBezTo>
                  <a:cubicBezTo>
                    <a:pt x="182" y="114"/>
                    <a:pt x="194" y="112"/>
                    <a:pt x="205" y="109"/>
                  </a:cubicBezTo>
                  <a:cubicBezTo>
                    <a:pt x="210" y="108"/>
                    <a:pt x="212" y="104"/>
                    <a:pt x="213" y="100"/>
                  </a:cubicBezTo>
                  <a:cubicBezTo>
                    <a:pt x="198" y="105"/>
                    <a:pt x="182" y="107"/>
                    <a:pt x="167" y="107"/>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endParaRPr lang="zh-CN" altLang="en-US" sz="1400">
                <a:solidFill>
                  <a:prstClr val="black"/>
                </a:solidFill>
                <a:latin typeface="Montserrat" panose="00000500000000000000" charset="0"/>
                <a:ea typeface="Montserrat" panose="00000500000000000000" charset="0"/>
                <a:cs typeface="+mn-ea"/>
                <a:sym typeface="Montserrat" panose="00000500000000000000" charset="0"/>
              </a:endParaRPr>
            </a:p>
          </p:txBody>
        </p:sp>
        <p:sp>
          <p:nvSpPr>
            <p:cNvPr id="72" name="Freeform 9">
              <a:extLst>
                <a:ext uri="{FF2B5EF4-FFF2-40B4-BE49-F238E27FC236}">
                  <a16:creationId xmlns:a16="http://schemas.microsoft.com/office/drawing/2014/main" id="{37E28AD6-D4D9-6153-C012-73D603B57FB7}"/>
                </a:ext>
              </a:extLst>
            </p:cNvPr>
            <p:cNvSpPr/>
            <p:nvPr/>
          </p:nvSpPr>
          <p:spPr bwMode="auto">
            <a:xfrm>
              <a:off x="1816461" y="1850036"/>
              <a:ext cx="117475" cy="87313"/>
            </a:xfrm>
            <a:custGeom>
              <a:avLst/>
              <a:gdLst>
                <a:gd name="T0" fmla="*/ 4 w 31"/>
                <a:gd name="T1" fmla="*/ 3 h 23"/>
                <a:gd name="T2" fmla="*/ 26 w 31"/>
                <a:gd name="T3" fmla="*/ 3 h 23"/>
                <a:gd name="T4" fmla="*/ 24 w 31"/>
                <a:gd name="T5" fmla="*/ 23 h 23"/>
                <a:gd name="T6" fmla="*/ 6 w 31"/>
                <a:gd name="T7" fmla="*/ 23 h 23"/>
                <a:gd name="T8" fmla="*/ 4 w 31"/>
                <a:gd name="T9" fmla="*/ 3 h 23"/>
              </a:gdLst>
              <a:ahLst/>
              <a:cxnLst>
                <a:cxn ang="0">
                  <a:pos x="T0" y="T1"/>
                </a:cxn>
                <a:cxn ang="0">
                  <a:pos x="T2" y="T3"/>
                </a:cxn>
                <a:cxn ang="0">
                  <a:pos x="T4" y="T5"/>
                </a:cxn>
                <a:cxn ang="0">
                  <a:pos x="T6" y="T7"/>
                </a:cxn>
                <a:cxn ang="0">
                  <a:pos x="T8" y="T9"/>
                </a:cxn>
              </a:cxnLst>
              <a:rect l="0" t="0" r="r" b="b"/>
              <a:pathLst>
                <a:path w="31" h="23">
                  <a:moveTo>
                    <a:pt x="4" y="3"/>
                  </a:moveTo>
                  <a:cubicBezTo>
                    <a:pt x="11" y="1"/>
                    <a:pt x="19" y="0"/>
                    <a:pt x="26" y="3"/>
                  </a:cubicBezTo>
                  <a:cubicBezTo>
                    <a:pt x="31" y="10"/>
                    <a:pt x="27" y="16"/>
                    <a:pt x="24" y="23"/>
                  </a:cubicBezTo>
                  <a:cubicBezTo>
                    <a:pt x="18" y="23"/>
                    <a:pt x="12" y="23"/>
                    <a:pt x="6" y="23"/>
                  </a:cubicBezTo>
                  <a:cubicBezTo>
                    <a:pt x="3" y="16"/>
                    <a:pt x="0" y="9"/>
                    <a:pt x="4" y="3"/>
                  </a:cubicBezTo>
                  <a:close/>
                </a:path>
              </a:pathLst>
            </a:custGeom>
            <a:grp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endParaRPr lang="zh-CN" altLang="en-US" sz="1400">
                <a:solidFill>
                  <a:prstClr val="black"/>
                </a:solidFill>
                <a:latin typeface="Montserrat" panose="00000500000000000000" charset="0"/>
                <a:ea typeface="Montserrat" panose="00000500000000000000" charset="0"/>
                <a:cs typeface="+mn-ea"/>
                <a:sym typeface="Montserrat" panose="00000500000000000000" charset="0"/>
              </a:endParaRPr>
            </a:p>
          </p:txBody>
        </p:sp>
      </p:grpSp>
      <p:sp>
        <p:nvSpPr>
          <p:cNvPr id="73" name="Freeform 17">
            <a:extLst>
              <a:ext uri="{FF2B5EF4-FFF2-40B4-BE49-F238E27FC236}">
                <a16:creationId xmlns:a16="http://schemas.microsoft.com/office/drawing/2014/main" id="{27C15928-39AB-C525-5665-4F501FC4A9CC}"/>
              </a:ext>
            </a:extLst>
          </p:cNvPr>
          <p:cNvSpPr>
            <a:spLocks noEditPoints="1"/>
          </p:cNvSpPr>
          <p:nvPr/>
        </p:nvSpPr>
        <p:spPr bwMode="auto">
          <a:xfrm>
            <a:off x="8985437" y="5216219"/>
            <a:ext cx="412281" cy="483871"/>
          </a:xfrm>
          <a:custGeom>
            <a:avLst/>
            <a:gdLst>
              <a:gd name="T0" fmla="*/ 206 w 272"/>
              <a:gd name="T1" fmla="*/ 171 h 320"/>
              <a:gd name="T2" fmla="*/ 184 w 272"/>
              <a:gd name="T3" fmla="*/ 35 h 320"/>
              <a:gd name="T4" fmla="*/ 77 w 272"/>
              <a:gd name="T5" fmla="*/ 47 h 320"/>
              <a:gd name="T6" fmla="*/ 63 w 272"/>
              <a:gd name="T7" fmla="*/ 172 h 320"/>
              <a:gd name="T8" fmla="*/ 4 w 272"/>
              <a:gd name="T9" fmla="*/ 274 h 320"/>
              <a:gd name="T10" fmla="*/ 5 w 272"/>
              <a:gd name="T11" fmla="*/ 275 h 320"/>
              <a:gd name="T12" fmla="*/ 49 w 272"/>
              <a:gd name="T13" fmla="*/ 295 h 320"/>
              <a:gd name="T14" fmla="*/ 91 w 272"/>
              <a:gd name="T15" fmla="*/ 312 h 320"/>
              <a:gd name="T16" fmla="*/ 218 w 272"/>
              <a:gd name="T17" fmla="*/ 296 h 320"/>
              <a:gd name="T18" fmla="*/ 265 w 272"/>
              <a:gd name="T19" fmla="*/ 275 h 320"/>
              <a:gd name="T20" fmla="*/ 206 w 272"/>
              <a:gd name="T21" fmla="*/ 171 h 320"/>
              <a:gd name="T22" fmla="*/ 179 w 272"/>
              <a:gd name="T23" fmla="*/ 172 h 320"/>
              <a:gd name="T24" fmla="*/ 196 w 272"/>
              <a:gd name="T25" fmla="*/ 206 h 320"/>
              <a:gd name="T26" fmla="*/ 157 w 272"/>
              <a:gd name="T27" fmla="*/ 206 h 320"/>
              <a:gd name="T28" fmla="*/ 179 w 272"/>
              <a:gd name="T29" fmla="*/ 172 h 320"/>
              <a:gd name="T30" fmla="*/ 135 w 272"/>
              <a:gd name="T31" fmla="*/ 219 h 320"/>
              <a:gd name="T32" fmla="*/ 108 w 272"/>
              <a:gd name="T33" fmla="*/ 174 h 320"/>
              <a:gd name="T34" fmla="*/ 106 w 272"/>
              <a:gd name="T35" fmla="*/ 162 h 320"/>
              <a:gd name="T36" fmla="*/ 141 w 272"/>
              <a:gd name="T37" fmla="*/ 171 h 320"/>
              <a:gd name="T38" fmla="*/ 165 w 272"/>
              <a:gd name="T39" fmla="*/ 160 h 320"/>
              <a:gd name="T40" fmla="*/ 165 w 272"/>
              <a:gd name="T41" fmla="*/ 167 h 320"/>
              <a:gd name="T42" fmla="*/ 135 w 272"/>
              <a:gd name="T43" fmla="*/ 219 h 320"/>
              <a:gd name="T44" fmla="*/ 191 w 272"/>
              <a:gd name="T45" fmla="*/ 91 h 320"/>
              <a:gd name="T46" fmla="*/ 185 w 272"/>
              <a:gd name="T47" fmla="*/ 124 h 320"/>
              <a:gd name="T48" fmla="*/ 189 w 272"/>
              <a:gd name="T49" fmla="*/ 102 h 320"/>
              <a:gd name="T50" fmla="*/ 191 w 272"/>
              <a:gd name="T51" fmla="*/ 91 h 320"/>
              <a:gd name="T52" fmla="*/ 152 w 272"/>
              <a:gd name="T53" fmla="*/ 68 h 320"/>
              <a:gd name="T54" fmla="*/ 173 w 272"/>
              <a:gd name="T55" fmla="*/ 91 h 320"/>
              <a:gd name="T56" fmla="*/ 180 w 272"/>
              <a:gd name="T57" fmla="*/ 95 h 320"/>
              <a:gd name="T58" fmla="*/ 177 w 272"/>
              <a:gd name="T59" fmla="*/ 101 h 320"/>
              <a:gd name="T60" fmla="*/ 153 w 272"/>
              <a:gd name="T61" fmla="*/ 151 h 320"/>
              <a:gd name="T62" fmla="*/ 117 w 272"/>
              <a:gd name="T63" fmla="*/ 151 h 320"/>
              <a:gd name="T64" fmla="*/ 93 w 272"/>
              <a:gd name="T65" fmla="*/ 98 h 320"/>
              <a:gd name="T66" fmla="*/ 152 w 272"/>
              <a:gd name="T67" fmla="*/ 68 h 320"/>
              <a:gd name="T68" fmla="*/ 84 w 272"/>
              <a:gd name="T69" fmla="*/ 124 h 320"/>
              <a:gd name="T70" fmla="*/ 74 w 272"/>
              <a:gd name="T71" fmla="*/ 95 h 320"/>
              <a:gd name="T72" fmla="*/ 84 w 272"/>
              <a:gd name="T73" fmla="*/ 124 h 320"/>
              <a:gd name="T74" fmla="*/ 76 w 272"/>
              <a:gd name="T75" fmla="*/ 206 h 320"/>
              <a:gd name="T76" fmla="*/ 92 w 272"/>
              <a:gd name="T77" fmla="*/ 172 h 320"/>
              <a:gd name="T78" fmla="*/ 100 w 272"/>
              <a:gd name="T79" fmla="*/ 186 h 320"/>
              <a:gd name="T80" fmla="*/ 113 w 272"/>
              <a:gd name="T81" fmla="*/ 206 h 320"/>
              <a:gd name="T82" fmla="*/ 76 w 272"/>
              <a:gd name="T83" fmla="*/ 206 h 320"/>
              <a:gd name="T84" fmla="*/ 128 w 272"/>
              <a:gd name="T85" fmla="*/ 304 h 320"/>
              <a:gd name="T86" fmla="*/ 94 w 272"/>
              <a:gd name="T87" fmla="*/ 219 h 320"/>
              <a:gd name="T88" fmla="*/ 121 w 272"/>
              <a:gd name="T89" fmla="*/ 220 h 320"/>
              <a:gd name="T90" fmla="*/ 135 w 272"/>
              <a:gd name="T91" fmla="*/ 257 h 320"/>
              <a:gd name="T92" fmla="*/ 149 w 272"/>
              <a:gd name="T93" fmla="*/ 220 h 320"/>
              <a:gd name="T94" fmla="*/ 176 w 272"/>
              <a:gd name="T95" fmla="*/ 219 h 320"/>
              <a:gd name="T96" fmla="*/ 143 w 272"/>
              <a:gd name="T97" fmla="*/ 304 h 320"/>
              <a:gd name="T98" fmla="*/ 128 w 272"/>
              <a:gd name="T99" fmla="*/ 304 h 320"/>
              <a:gd name="T100" fmla="*/ 215 w 272"/>
              <a:gd name="T101" fmla="*/ 269 h 320"/>
              <a:gd name="T102" fmla="*/ 171 w 272"/>
              <a:gd name="T103" fmla="*/ 275 h 320"/>
              <a:gd name="T104" fmla="*/ 174 w 272"/>
              <a:gd name="T105" fmla="*/ 269 h 320"/>
              <a:gd name="T106" fmla="*/ 216 w 272"/>
              <a:gd name="T107" fmla="*/ 261 h 320"/>
              <a:gd name="T108" fmla="*/ 215 w 272"/>
              <a:gd name="T109" fmla="*/ 26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2" h="320">
                <a:moveTo>
                  <a:pt x="206" y="171"/>
                </a:moveTo>
                <a:cubicBezTo>
                  <a:pt x="205" y="126"/>
                  <a:pt x="213" y="74"/>
                  <a:pt x="184" y="35"/>
                </a:cubicBezTo>
                <a:cubicBezTo>
                  <a:pt x="158" y="0"/>
                  <a:pt x="96" y="8"/>
                  <a:pt x="77" y="47"/>
                </a:cubicBezTo>
                <a:cubicBezTo>
                  <a:pt x="58" y="86"/>
                  <a:pt x="63" y="130"/>
                  <a:pt x="63" y="172"/>
                </a:cubicBezTo>
                <a:cubicBezTo>
                  <a:pt x="25" y="190"/>
                  <a:pt x="0" y="231"/>
                  <a:pt x="4" y="274"/>
                </a:cubicBezTo>
                <a:cubicBezTo>
                  <a:pt x="4" y="274"/>
                  <a:pt x="4" y="274"/>
                  <a:pt x="5" y="275"/>
                </a:cubicBezTo>
                <a:cubicBezTo>
                  <a:pt x="13" y="292"/>
                  <a:pt x="33" y="293"/>
                  <a:pt x="49" y="295"/>
                </a:cubicBezTo>
                <a:cubicBezTo>
                  <a:pt x="63" y="302"/>
                  <a:pt x="76" y="310"/>
                  <a:pt x="91" y="312"/>
                </a:cubicBezTo>
                <a:cubicBezTo>
                  <a:pt x="133" y="320"/>
                  <a:pt x="180" y="319"/>
                  <a:pt x="218" y="296"/>
                </a:cubicBezTo>
                <a:cubicBezTo>
                  <a:pt x="234" y="292"/>
                  <a:pt x="258" y="294"/>
                  <a:pt x="265" y="275"/>
                </a:cubicBezTo>
                <a:cubicBezTo>
                  <a:pt x="272" y="232"/>
                  <a:pt x="244" y="190"/>
                  <a:pt x="206" y="171"/>
                </a:cubicBezTo>
                <a:close/>
                <a:moveTo>
                  <a:pt x="179" y="172"/>
                </a:moveTo>
                <a:cubicBezTo>
                  <a:pt x="184" y="183"/>
                  <a:pt x="190" y="194"/>
                  <a:pt x="196" y="206"/>
                </a:cubicBezTo>
                <a:cubicBezTo>
                  <a:pt x="183" y="206"/>
                  <a:pt x="170" y="207"/>
                  <a:pt x="157" y="206"/>
                </a:cubicBezTo>
                <a:cubicBezTo>
                  <a:pt x="164" y="195"/>
                  <a:pt x="171" y="184"/>
                  <a:pt x="179" y="172"/>
                </a:cubicBezTo>
                <a:close/>
                <a:moveTo>
                  <a:pt x="135" y="219"/>
                </a:moveTo>
                <a:cubicBezTo>
                  <a:pt x="128" y="203"/>
                  <a:pt x="108" y="174"/>
                  <a:pt x="108" y="174"/>
                </a:cubicBezTo>
                <a:cubicBezTo>
                  <a:pt x="108" y="174"/>
                  <a:pt x="107" y="166"/>
                  <a:pt x="106" y="162"/>
                </a:cubicBezTo>
                <a:cubicBezTo>
                  <a:pt x="117" y="167"/>
                  <a:pt x="129" y="173"/>
                  <a:pt x="141" y="171"/>
                </a:cubicBezTo>
                <a:cubicBezTo>
                  <a:pt x="150" y="170"/>
                  <a:pt x="157" y="164"/>
                  <a:pt x="165" y="160"/>
                </a:cubicBezTo>
                <a:cubicBezTo>
                  <a:pt x="165" y="162"/>
                  <a:pt x="165" y="165"/>
                  <a:pt x="165" y="167"/>
                </a:cubicBezTo>
                <a:cubicBezTo>
                  <a:pt x="158" y="186"/>
                  <a:pt x="143" y="200"/>
                  <a:pt x="135" y="219"/>
                </a:cubicBezTo>
                <a:close/>
                <a:moveTo>
                  <a:pt x="191" y="91"/>
                </a:moveTo>
                <a:cubicBezTo>
                  <a:pt x="200" y="102"/>
                  <a:pt x="192" y="115"/>
                  <a:pt x="185" y="124"/>
                </a:cubicBezTo>
                <a:cubicBezTo>
                  <a:pt x="186" y="117"/>
                  <a:pt x="189" y="102"/>
                  <a:pt x="189" y="102"/>
                </a:cubicBezTo>
                <a:lnTo>
                  <a:pt x="191" y="91"/>
                </a:lnTo>
                <a:close/>
                <a:moveTo>
                  <a:pt x="152" y="68"/>
                </a:moveTo>
                <a:cubicBezTo>
                  <a:pt x="157" y="77"/>
                  <a:pt x="165" y="85"/>
                  <a:pt x="173" y="91"/>
                </a:cubicBezTo>
                <a:cubicBezTo>
                  <a:pt x="176" y="93"/>
                  <a:pt x="180" y="95"/>
                  <a:pt x="180" y="95"/>
                </a:cubicBezTo>
                <a:cubicBezTo>
                  <a:pt x="177" y="101"/>
                  <a:pt x="177" y="101"/>
                  <a:pt x="177" y="101"/>
                </a:cubicBezTo>
                <a:cubicBezTo>
                  <a:pt x="177" y="101"/>
                  <a:pt x="168" y="138"/>
                  <a:pt x="153" y="151"/>
                </a:cubicBezTo>
                <a:cubicBezTo>
                  <a:pt x="144" y="160"/>
                  <a:pt x="126" y="162"/>
                  <a:pt x="117" y="151"/>
                </a:cubicBezTo>
                <a:cubicBezTo>
                  <a:pt x="102" y="137"/>
                  <a:pt x="96" y="117"/>
                  <a:pt x="93" y="98"/>
                </a:cubicBezTo>
                <a:cubicBezTo>
                  <a:pt x="116" y="95"/>
                  <a:pt x="137" y="84"/>
                  <a:pt x="152" y="68"/>
                </a:cubicBezTo>
                <a:close/>
                <a:moveTo>
                  <a:pt x="84" y="124"/>
                </a:moveTo>
                <a:cubicBezTo>
                  <a:pt x="78" y="115"/>
                  <a:pt x="74" y="105"/>
                  <a:pt x="74" y="95"/>
                </a:cubicBezTo>
                <a:cubicBezTo>
                  <a:pt x="86" y="99"/>
                  <a:pt x="82" y="114"/>
                  <a:pt x="84" y="124"/>
                </a:cubicBezTo>
                <a:close/>
                <a:moveTo>
                  <a:pt x="76" y="206"/>
                </a:moveTo>
                <a:cubicBezTo>
                  <a:pt x="76" y="206"/>
                  <a:pt x="82" y="186"/>
                  <a:pt x="92" y="172"/>
                </a:cubicBezTo>
                <a:cubicBezTo>
                  <a:pt x="100" y="186"/>
                  <a:pt x="100" y="186"/>
                  <a:pt x="100" y="186"/>
                </a:cubicBezTo>
                <a:cubicBezTo>
                  <a:pt x="100" y="186"/>
                  <a:pt x="109" y="199"/>
                  <a:pt x="113" y="206"/>
                </a:cubicBezTo>
                <a:cubicBezTo>
                  <a:pt x="101" y="207"/>
                  <a:pt x="76" y="206"/>
                  <a:pt x="76" y="206"/>
                </a:cubicBezTo>
                <a:close/>
                <a:moveTo>
                  <a:pt x="128" y="304"/>
                </a:moveTo>
                <a:cubicBezTo>
                  <a:pt x="128" y="304"/>
                  <a:pt x="104" y="248"/>
                  <a:pt x="94" y="219"/>
                </a:cubicBezTo>
                <a:cubicBezTo>
                  <a:pt x="103" y="219"/>
                  <a:pt x="112" y="220"/>
                  <a:pt x="121" y="220"/>
                </a:cubicBezTo>
                <a:cubicBezTo>
                  <a:pt x="126" y="232"/>
                  <a:pt x="130" y="245"/>
                  <a:pt x="135" y="257"/>
                </a:cubicBezTo>
                <a:cubicBezTo>
                  <a:pt x="140" y="245"/>
                  <a:pt x="145" y="232"/>
                  <a:pt x="149" y="220"/>
                </a:cubicBezTo>
                <a:cubicBezTo>
                  <a:pt x="158" y="220"/>
                  <a:pt x="167" y="219"/>
                  <a:pt x="176" y="219"/>
                </a:cubicBezTo>
                <a:cubicBezTo>
                  <a:pt x="166" y="246"/>
                  <a:pt x="143" y="304"/>
                  <a:pt x="143" y="304"/>
                </a:cubicBezTo>
                <a:lnTo>
                  <a:pt x="128" y="304"/>
                </a:lnTo>
                <a:close/>
                <a:moveTo>
                  <a:pt x="215" y="269"/>
                </a:moveTo>
                <a:cubicBezTo>
                  <a:pt x="201" y="273"/>
                  <a:pt x="186" y="275"/>
                  <a:pt x="171" y="275"/>
                </a:cubicBezTo>
                <a:cubicBezTo>
                  <a:pt x="171" y="273"/>
                  <a:pt x="173" y="270"/>
                  <a:pt x="174" y="269"/>
                </a:cubicBezTo>
                <a:cubicBezTo>
                  <a:pt x="188" y="268"/>
                  <a:pt x="203" y="268"/>
                  <a:pt x="216" y="261"/>
                </a:cubicBezTo>
                <a:cubicBezTo>
                  <a:pt x="216" y="263"/>
                  <a:pt x="216" y="267"/>
                  <a:pt x="215" y="269"/>
                </a:cubicBezTo>
                <a:close/>
              </a:path>
            </a:pathLst>
          </a:custGeom>
          <a:solidFill>
            <a:schemeClr val="tx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endParaRPr lang="zh-CN" altLang="en-US" sz="1100">
              <a:solidFill>
                <a:prstClr val="black"/>
              </a:solidFill>
              <a:latin typeface="Montserrat" panose="00000500000000000000" charset="0"/>
              <a:ea typeface="Montserrat" panose="00000500000000000000" charset="0"/>
              <a:cs typeface="+mn-ea"/>
              <a:sym typeface="Montserrat" panose="00000500000000000000" charset="0"/>
            </a:endParaRPr>
          </a:p>
        </p:txBody>
      </p:sp>
      <p:sp>
        <p:nvSpPr>
          <p:cNvPr id="74" name="文本框 24">
            <a:extLst>
              <a:ext uri="{FF2B5EF4-FFF2-40B4-BE49-F238E27FC236}">
                <a16:creationId xmlns:a16="http://schemas.microsoft.com/office/drawing/2014/main" id="{DB0CE65E-EDBD-9D62-04B0-433325AB9072}"/>
              </a:ext>
            </a:extLst>
          </p:cNvPr>
          <p:cNvSpPr txBox="1"/>
          <p:nvPr/>
        </p:nvSpPr>
        <p:spPr>
          <a:xfrm>
            <a:off x="9430670" y="5262785"/>
            <a:ext cx="190363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r>
              <a:rPr lang="en-US" altLang="zh-CN" sz="3200" dirty="0">
                <a:solidFill>
                  <a:srgbClr val="1E3240"/>
                </a:solidFill>
                <a:latin typeface="Montserrat" panose="00000500000000000000" charset="0"/>
                <a:ea typeface="Montserrat" panose="00000500000000000000" charset="0"/>
                <a:cs typeface="+mn-ea"/>
                <a:sym typeface="Montserrat" panose="00000500000000000000" charset="0"/>
              </a:rPr>
              <a:t>FEMALE</a:t>
            </a:r>
            <a:endParaRPr lang="zh-CN" altLang="en-US" sz="3200" dirty="0">
              <a:solidFill>
                <a:srgbClr val="1E3240"/>
              </a:solidFill>
              <a:latin typeface="Montserrat" panose="00000500000000000000" charset="0"/>
              <a:ea typeface="Montserrat" panose="00000500000000000000" charset="0"/>
              <a:cs typeface="+mn-ea"/>
              <a:sym typeface="Montserrat" panose="00000500000000000000" charset="0"/>
            </a:endParaRPr>
          </a:p>
        </p:txBody>
      </p:sp>
      <p:sp>
        <p:nvSpPr>
          <p:cNvPr id="75" name="矩形 23">
            <a:extLst>
              <a:ext uri="{FF2B5EF4-FFF2-40B4-BE49-F238E27FC236}">
                <a16:creationId xmlns:a16="http://schemas.microsoft.com/office/drawing/2014/main" id="{947C34A5-FA16-F7DC-DFDA-9F34CEB189A4}"/>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76" name="直接连接符 24">
            <a:extLst>
              <a:ext uri="{FF2B5EF4-FFF2-40B4-BE49-F238E27FC236}">
                <a16:creationId xmlns:a16="http://schemas.microsoft.com/office/drawing/2014/main" id="{5132C6A7-E524-BE06-E296-1676A2B4A9D6}"/>
              </a:ext>
            </a:extLst>
          </p:cNvPr>
          <p:cNvCxnSpPr>
            <a:stCxn id="75"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矩形 25">
            <a:extLst>
              <a:ext uri="{FF2B5EF4-FFF2-40B4-BE49-F238E27FC236}">
                <a16:creationId xmlns:a16="http://schemas.microsoft.com/office/drawing/2014/main" id="{9C6B4EB6-EF8D-EE92-9396-9546C9DDB423}"/>
              </a:ext>
            </a:extLst>
          </p:cNvPr>
          <p:cNvSpPr/>
          <p:nvPr/>
        </p:nvSpPr>
        <p:spPr>
          <a:xfrm>
            <a:off x="633095" y="74295"/>
            <a:ext cx="3649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BENEFICIARIES</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8" name="Diamond 3">
            <a:extLst>
              <a:ext uri="{FF2B5EF4-FFF2-40B4-BE49-F238E27FC236}">
                <a16:creationId xmlns:a16="http://schemas.microsoft.com/office/drawing/2014/main" id="{ED2F6F67-82C9-C3FF-93E5-255DA7A6C488}"/>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9" name="TextBox 78">
            <a:extLst>
              <a:ext uri="{FF2B5EF4-FFF2-40B4-BE49-F238E27FC236}">
                <a16:creationId xmlns:a16="http://schemas.microsoft.com/office/drawing/2014/main" id="{E1FB6C2C-9DB5-3F42-665A-4C3F685DBDCD}"/>
              </a:ext>
            </a:extLst>
          </p:cNvPr>
          <p:cNvSpPr txBox="1"/>
          <p:nvPr/>
        </p:nvSpPr>
        <p:spPr>
          <a:xfrm>
            <a:off x="6941941" y="5165385"/>
            <a:ext cx="1253869" cy="646331"/>
          </a:xfrm>
          <a:prstGeom prst="rect">
            <a:avLst/>
          </a:prstGeom>
          <a:noFill/>
        </p:spPr>
        <p:txBody>
          <a:bodyPr wrap="none" rtlCol="0">
            <a:spAutoFit/>
          </a:bodyPr>
          <a:lstStyle/>
          <a:p>
            <a:r>
              <a:rPr lang="en-US" sz="3600" dirty="0">
                <a:latin typeface="+mj-lt"/>
              </a:rPr>
              <a:t>MALE</a:t>
            </a:r>
          </a:p>
        </p:txBody>
      </p:sp>
    </p:spTree>
    <p:extLst>
      <p:ext uri="{BB962C8B-B14F-4D97-AF65-F5344CB8AC3E}">
        <p14:creationId xmlns:p14="http://schemas.microsoft.com/office/powerpoint/2010/main" val="1623927447"/>
      </p:ext>
    </p:extLst>
  </p:cSld>
  <p:clrMapOvr>
    <a:masterClrMapping/>
  </p:clrMapOvr>
  <p:transition spd="slow" advClick="0" advTm="1469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1+#ppt_w/2"/>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1000"/>
                                        <p:tgtEl>
                                          <p:spTgt spid="57"/>
                                        </p:tgtEl>
                                      </p:cBhvr>
                                    </p:animEffect>
                                    <p:anim calcmode="lin" valueType="num">
                                      <p:cBhvr>
                                        <p:cTn id="17" dur="1000" fill="hold"/>
                                        <p:tgtEl>
                                          <p:spTgt spid="57"/>
                                        </p:tgtEl>
                                        <p:attrNameLst>
                                          <p:attrName>ppt_x</p:attrName>
                                        </p:attrNameLst>
                                      </p:cBhvr>
                                      <p:tavLst>
                                        <p:tav tm="0">
                                          <p:val>
                                            <p:strVal val="#ppt_x"/>
                                          </p:val>
                                        </p:tav>
                                        <p:tav tm="100000">
                                          <p:val>
                                            <p:strVal val="#ppt_x"/>
                                          </p:val>
                                        </p:tav>
                                      </p:tavLst>
                                    </p:anim>
                                    <p:anim calcmode="lin" valueType="num">
                                      <p:cBhvr>
                                        <p:cTn id="18" dur="1000" fill="hold"/>
                                        <p:tgtEl>
                                          <p:spTgt spid="5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1000"/>
                                        <p:tgtEl>
                                          <p:spTgt spid="60"/>
                                        </p:tgtEl>
                                      </p:cBhvr>
                                    </p:animEffect>
                                    <p:anim calcmode="lin" valueType="num">
                                      <p:cBhvr>
                                        <p:cTn id="32" dur="1000" fill="hold"/>
                                        <p:tgtEl>
                                          <p:spTgt spid="60"/>
                                        </p:tgtEl>
                                        <p:attrNameLst>
                                          <p:attrName>ppt_x</p:attrName>
                                        </p:attrNameLst>
                                      </p:cBhvr>
                                      <p:tavLst>
                                        <p:tav tm="0">
                                          <p:val>
                                            <p:strVal val="#ppt_x"/>
                                          </p:val>
                                        </p:tav>
                                        <p:tav tm="100000">
                                          <p:val>
                                            <p:strVal val="#ppt_x"/>
                                          </p:val>
                                        </p:tav>
                                      </p:tavLst>
                                    </p:anim>
                                    <p:anim calcmode="lin" valueType="num">
                                      <p:cBhvr>
                                        <p:cTn id="33" dur="1000" fill="hold"/>
                                        <p:tgtEl>
                                          <p:spTgt spid="6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1000"/>
                                        <p:tgtEl>
                                          <p:spTgt spid="61"/>
                                        </p:tgtEl>
                                      </p:cBhvr>
                                    </p:animEffect>
                                    <p:anim calcmode="lin" valueType="num">
                                      <p:cBhvr>
                                        <p:cTn id="37" dur="1000" fill="hold"/>
                                        <p:tgtEl>
                                          <p:spTgt spid="61"/>
                                        </p:tgtEl>
                                        <p:attrNameLst>
                                          <p:attrName>ppt_x</p:attrName>
                                        </p:attrNameLst>
                                      </p:cBhvr>
                                      <p:tavLst>
                                        <p:tav tm="0">
                                          <p:val>
                                            <p:strVal val="#ppt_x"/>
                                          </p:val>
                                        </p:tav>
                                        <p:tav tm="100000">
                                          <p:val>
                                            <p:strVal val="#ppt_x"/>
                                          </p:val>
                                        </p:tav>
                                      </p:tavLst>
                                    </p:anim>
                                    <p:anim calcmode="lin" valueType="num">
                                      <p:cBhvr>
                                        <p:cTn id="38" dur="1000" fill="hold"/>
                                        <p:tgtEl>
                                          <p:spTgt spid="6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1000"/>
                                        <p:tgtEl>
                                          <p:spTgt spid="62"/>
                                        </p:tgtEl>
                                      </p:cBhvr>
                                    </p:animEffect>
                                    <p:anim calcmode="lin" valueType="num">
                                      <p:cBhvr>
                                        <p:cTn id="42" dur="1000" fill="hold"/>
                                        <p:tgtEl>
                                          <p:spTgt spid="62"/>
                                        </p:tgtEl>
                                        <p:attrNameLst>
                                          <p:attrName>ppt_x</p:attrName>
                                        </p:attrNameLst>
                                      </p:cBhvr>
                                      <p:tavLst>
                                        <p:tav tm="0">
                                          <p:val>
                                            <p:strVal val="#ppt_x"/>
                                          </p:val>
                                        </p:tav>
                                        <p:tav tm="100000">
                                          <p:val>
                                            <p:strVal val="#ppt_x"/>
                                          </p:val>
                                        </p:tav>
                                      </p:tavLst>
                                    </p:anim>
                                    <p:anim calcmode="lin" valueType="num">
                                      <p:cBhvr>
                                        <p:cTn id="43" dur="1000" fill="hold"/>
                                        <p:tgtEl>
                                          <p:spTgt spid="62"/>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500"/>
                                        <p:tgtEl>
                                          <p:spTgt spid="68"/>
                                        </p:tgtEl>
                                      </p:cBhvr>
                                    </p:animEffect>
                                  </p:childTnLst>
                                </p:cTn>
                              </p:par>
                            </p:childTnLst>
                          </p:cTn>
                        </p:par>
                        <p:par>
                          <p:cTn id="54" fill="hold">
                            <p:stCondLst>
                              <p:cond delay="2000"/>
                            </p:stCondLst>
                            <p:childTnLst>
                              <p:par>
                                <p:cTn id="55" presetID="14" presetClass="entr" presetSubtype="10" fill="hold" grpId="0" nodeType="after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randombar(horizontal)">
                                      <p:cBhvr>
                                        <p:cTn id="57" dur="500"/>
                                        <p:tgtEl>
                                          <p:spTgt spid="67"/>
                                        </p:tgtEl>
                                      </p:cBhvr>
                                    </p:animEffect>
                                  </p:childTnLst>
                                </p:cTn>
                              </p:par>
                              <p:par>
                                <p:cTn id="58" presetID="14" presetClass="entr" presetSubtype="10" fill="hold"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randombar(horizontal)">
                                      <p:cBhvr>
                                        <p:cTn id="60" dur="500"/>
                                        <p:tgtEl>
                                          <p:spTgt spid="6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randombar(horizontal)">
                                      <p:cBhvr>
                                        <p:cTn id="63" dur="500"/>
                                        <p:tgtEl>
                                          <p:spTgt spid="7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74"/>
                                        </p:tgtEl>
                                        <p:attrNameLst>
                                          <p:attrName>style.visibility</p:attrName>
                                        </p:attrNameLst>
                                      </p:cBhvr>
                                      <p:to>
                                        <p:strVal val="visible"/>
                                      </p:to>
                                    </p:set>
                                    <p:animEffect transition="in" filter="randombar(horizontal)">
                                      <p:cBhvr>
                                        <p:cTn id="6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59" grpId="0"/>
      <p:bldP spid="60" grpId="0" animBg="1"/>
      <p:bldP spid="61" grpId="0"/>
      <p:bldP spid="62" grpId="0"/>
      <p:bldP spid="63" grpId="0" animBg="1"/>
      <p:bldP spid="64" grpId="0" animBg="1"/>
      <p:bldP spid="65" grpId="0"/>
      <p:bldP spid="66" grpId="0"/>
      <p:bldP spid="67" grpId="0"/>
      <p:bldP spid="68" grpId="0" bldLvl="0" animBg="1"/>
      <p:bldP spid="73" grpId="0" animBg="1"/>
      <p:bldP spid="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L 形 19">
            <a:extLst>
              <a:ext uri="{FF2B5EF4-FFF2-40B4-BE49-F238E27FC236}">
                <a16:creationId xmlns:a16="http://schemas.microsoft.com/office/drawing/2014/main" id="{17B6B262-35FF-DAE9-0802-FB7BAF7EA445}"/>
              </a:ext>
            </a:extLst>
          </p:cNvPr>
          <p:cNvSpPr/>
          <p:nvPr/>
        </p:nvSpPr>
        <p:spPr>
          <a:xfrm rot="5400000">
            <a:off x="96944" y="600423"/>
            <a:ext cx="457279" cy="407054"/>
          </a:xfrm>
          <a:prstGeom prst="corner">
            <a:avLst>
              <a:gd name="adj1" fmla="val 25014"/>
              <a:gd name="adj2" fmla="val 2354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2815" tIns="61408" rIns="122815" bIns="61408" rtlCol="0" anchor="ctr"/>
          <a:lstStyle/>
          <a:p>
            <a:pPr algn="ctr"/>
            <a:endParaRPr lang="zh-CN" altLang="en-US">
              <a:solidFill>
                <a:schemeClr val="bg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4" name="L 形 20">
            <a:extLst>
              <a:ext uri="{FF2B5EF4-FFF2-40B4-BE49-F238E27FC236}">
                <a16:creationId xmlns:a16="http://schemas.microsoft.com/office/drawing/2014/main" id="{B5148320-D8C0-97DC-3139-BDBF3D798635}"/>
              </a:ext>
            </a:extLst>
          </p:cNvPr>
          <p:cNvSpPr/>
          <p:nvPr/>
        </p:nvSpPr>
        <p:spPr>
          <a:xfrm rot="16200000">
            <a:off x="11577546" y="5800671"/>
            <a:ext cx="457279" cy="407054"/>
          </a:xfrm>
          <a:prstGeom prst="corner">
            <a:avLst>
              <a:gd name="adj1" fmla="val 25014"/>
              <a:gd name="adj2" fmla="val 2354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2815" tIns="61408" rIns="122815" bIns="61408"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5" name="矩形 23">
            <a:extLst>
              <a:ext uri="{FF2B5EF4-FFF2-40B4-BE49-F238E27FC236}">
                <a16:creationId xmlns:a16="http://schemas.microsoft.com/office/drawing/2014/main" id="{947C34A5-FA16-F7DC-DFDA-9F34CEB189A4}"/>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76" name="直接连接符 24">
            <a:extLst>
              <a:ext uri="{FF2B5EF4-FFF2-40B4-BE49-F238E27FC236}">
                <a16:creationId xmlns:a16="http://schemas.microsoft.com/office/drawing/2014/main" id="{5132C6A7-E524-BE06-E296-1676A2B4A9D6}"/>
              </a:ext>
            </a:extLst>
          </p:cNvPr>
          <p:cNvCxnSpPr>
            <a:stCxn id="75"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矩形 25">
            <a:extLst>
              <a:ext uri="{FF2B5EF4-FFF2-40B4-BE49-F238E27FC236}">
                <a16:creationId xmlns:a16="http://schemas.microsoft.com/office/drawing/2014/main" id="{9C6B4EB6-EF8D-EE92-9396-9546C9DDB423}"/>
              </a:ext>
            </a:extLst>
          </p:cNvPr>
          <p:cNvSpPr/>
          <p:nvPr/>
        </p:nvSpPr>
        <p:spPr>
          <a:xfrm>
            <a:off x="633095" y="74295"/>
            <a:ext cx="3649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BENEFICIARIES</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8" name="Diamond 3">
            <a:extLst>
              <a:ext uri="{FF2B5EF4-FFF2-40B4-BE49-F238E27FC236}">
                <a16:creationId xmlns:a16="http://schemas.microsoft.com/office/drawing/2014/main" id="{ED2F6F67-82C9-C3FF-93E5-255DA7A6C488}"/>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3" name="Picture 2">
            <a:extLst>
              <a:ext uri="{FF2B5EF4-FFF2-40B4-BE49-F238E27FC236}">
                <a16:creationId xmlns:a16="http://schemas.microsoft.com/office/drawing/2014/main" id="{FF5F007A-05C1-BE00-B4FE-856E805D7A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4120" y="3653245"/>
            <a:ext cx="3800535" cy="2430162"/>
          </a:xfrm>
          <a:prstGeom prst="rect">
            <a:avLst/>
          </a:prstGeom>
        </p:spPr>
      </p:pic>
      <p:pic>
        <p:nvPicPr>
          <p:cNvPr id="5" name="Picture 4">
            <a:extLst>
              <a:ext uri="{FF2B5EF4-FFF2-40B4-BE49-F238E27FC236}">
                <a16:creationId xmlns:a16="http://schemas.microsoft.com/office/drawing/2014/main" id="{382CC432-2B2E-AD5D-168C-02D104252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803" y="3582156"/>
            <a:ext cx="3911480" cy="2600430"/>
          </a:xfrm>
          <a:prstGeom prst="rect">
            <a:avLst/>
          </a:prstGeom>
        </p:spPr>
      </p:pic>
      <p:pic>
        <p:nvPicPr>
          <p:cNvPr id="7" name="Picture 6">
            <a:extLst>
              <a:ext uri="{FF2B5EF4-FFF2-40B4-BE49-F238E27FC236}">
                <a16:creationId xmlns:a16="http://schemas.microsoft.com/office/drawing/2014/main" id="{4EE39FA1-683C-9290-FFD7-2831623855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8655" y="709747"/>
            <a:ext cx="4020272" cy="2680181"/>
          </a:xfrm>
          <a:prstGeom prst="rect">
            <a:avLst/>
          </a:prstGeom>
        </p:spPr>
      </p:pic>
      <p:pic>
        <p:nvPicPr>
          <p:cNvPr id="9" name="Picture 8">
            <a:extLst>
              <a:ext uri="{FF2B5EF4-FFF2-40B4-BE49-F238E27FC236}">
                <a16:creationId xmlns:a16="http://schemas.microsoft.com/office/drawing/2014/main" id="{8A7EBA6E-84E0-FFAA-1919-6526AAAA2A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8906" y="3568684"/>
            <a:ext cx="3855214" cy="2570142"/>
          </a:xfrm>
          <a:prstGeom prst="rect">
            <a:avLst/>
          </a:prstGeom>
        </p:spPr>
      </p:pic>
      <p:pic>
        <p:nvPicPr>
          <p:cNvPr id="11" name="Picture 10">
            <a:extLst>
              <a:ext uri="{FF2B5EF4-FFF2-40B4-BE49-F238E27FC236}">
                <a16:creationId xmlns:a16="http://schemas.microsoft.com/office/drawing/2014/main" id="{B1316A74-9108-6151-0325-E6E6BDA985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5913" y="701475"/>
            <a:ext cx="4058742" cy="2691839"/>
          </a:xfrm>
          <a:prstGeom prst="rect">
            <a:avLst/>
          </a:prstGeom>
        </p:spPr>
      </p:pic>
      <p:pic>
        <p:nvPicPr>
          <p:cNvPr id="13" name="Picture 12">
            <a:extLst>
              <a:ext uri="{FF2B5EF4-FFF2-40B4-BE49-F238E27FC236}">
                <a16:creationId xmlns:a16="http://schemas.microsoft.com/office/drawing/2014/main" id="{1D5BF213-8685-BC7B-870D-25480A998D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803" y="710304"/>
            <a:ext cx="4020272" cy="2680181"/>
          </a:xfrm>
          <a:prstGeom prst="rect">
            <a:avLst/>
          </a:prstGeom>
        </p:spPr>
      </p:pic>
    </p:spTree>
    <p:extLst>
      <p:ext uri="{BB962C8B-B14F-4D97-AF65-F5344CB8AC3E}">
        <p14:creationId xmlns:p14="http://schemas.microsoft.com/office/powerpoint/2010/main" val="527435019"/>
      </p:ext>
    </p:extLst>
  </p:cSld>
  <p:clrMapOvr>
    <a:masterClrMapping/>
  </p:clrMapOvr>
  <p:transition spd="slow" advClick="0" advTm="460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1+#ppt_w/2"/>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L 形 19">
            <a:extLst>
              <a:ext uri="{FF2B5EF4-FFF2-40B4-BE49-F238E27FC236}">
                <a16:creationId xmlns:a16="http://schemas.microsoft.com/office/drawing/2014/main" id="{17B6B262-35FF-DAE9-0802-FB7BAF7EA445}"/>
              </a:ext>
            </a:extLst>
          </p:cNvPr>
          <p:cNvSpPr/>
          <p:nvPr/>
        </p:nvSpPr>
        <p:spPr>
          <a:xfrm rot="5400000">
            <a:off x="6894" y="600424"/>
            <a:ext cx="457279" cy="407054"/>
          </a:xfrm>
          <a:prstGeom prst="corner">
            <a:avLst>
              <a:gd name="adj1" fmla="val 25014"/>
              <a:gd name="adj2" fmla="val 23544"/>
            </a:avLst>
          </a:prstGeom>
          <a:solidFill>
            <a:srgbClr val="ED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2815" tIns="61408" rIns="122815" bIns="61408" rtlCol="0" anchor="ctr"/>
          <a:lstStyle/>
          <a:p>
            <a:pPr algn="ctr"/>
            <a:endParaRPr lang="zh-CN" altLang="en-US">
              <a:solidFill>
                <a:srgbClr val="FF0000"/>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4" name="L 形 20">
            <a:extLst>
              <a:ext uri="{FF2B5EF4-FFF2-40B4-BE49-F238E27FC236}">
                <a16:creationId xmlns:a16="http://schemas.microsoft.com/office/drawing/2014/main" id="{B5148320-D8C0-97DC-3139-BDBF3D798635}"/>
              </a:ext>
            </a:extLst>
          </p:cNvPr>
          <p:cNvSpPr/>
          <p:nvPr/>
        </p:nvSpPr>
        <p:spPr>
          <a:xfrm rot="16200000">
            <a:off x="11577546" y="6158885"/>
            <a:ext cx="457279" cy="407054"/>
          </a:xfrm>
          <a:prstGeom prst="corner">
            <a:avLst>
              <a:gd name="adj1" fmla="val 25014"/>
              <a:gd name="adj2" fmla="val 2354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815" tIns="61408" rIns="122815" bIns="61408" rtlCol="0" anchor="ctr"/>
          <a:lstStyle/>
          <a:p>
            <a:pPr algn="ctr"/>
            <a:endParaRPr lang="zh-CN" altLang="en-US" dirty="0">
              <a:solidFill>
                <a:srgbClr val="FF0000"/>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5" name="矩形 23">
            <a:extLst>
              <a:ext uri="{FF2B5EF4-FFF2-40B4-BE49-F238E27FC236}">
                <a16:creationId xmlns:a16="http://schemas.microsoft.com/office/drawing/2014/main" id="{947C34A5-FA16-F7DC-DFDA-9F34CEB189A4}"/>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76" name="直接连接符 24">
            <a:extLst>
              <a:ext uri="{FF2B5EF4-FFF2-40B4-BE49-F238E27FC236}">
                <a16:creationId xmlns:a16="http://schemas.microsoft.com/office/drawing/2014/main" id="{5132C6A7-E524-BE06-E296-1676A2B4A9D6}"/>
              </a:ext>
            </a:extLst>
          </p:cNvPr>
          <p:cNvCxnSpPr>
            <a:stCxn id="75"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矩形 25">
            <a:extLst>
              <a:ext uri="{FF2B5EF4-FFF2-40B4-BE49-F238E27FC236}">
                <a16:creationId xmlns:a16="http://schemas.microsoft.com/office/drawing/2014/main" id="{9C6B4EB6-EF8D-EE92-9396-9546C9DDB423}"/>
              </a:ext>
            </a:extLst>
          </p:cNvPr>
          <p:cNvSpPr/>
          <p:nvPr/>
        </p:nvSpPr>
        <p:spPr>
          <a:xfrm>
            <a:off x="633095" y="74295"/>
            <a:ext cx="364998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BENEFICIARIES</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8" name="Diamond 3">
            <a:extLst>
              <a:ext uri="{FF2B5EF4-FFF2-40B4-BE49-F238E27FC236}">
                <a16:creationId xmlns:a16="http://schemas.microsoft.com/office/drawing/2014/main" id="{ED2F6F67-82C9-C3FF-93E5-255DA7A6C488}"/>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4" name="Picture 3">
            <a:extLst>
              <a:ext uri="{FF2B5EF4-FFF2-40B4-BE49-F238E27FC236}">
                <a16:creationId xmlns:a16="http://schemas.microsoft.com/office/drawing/2014/main" id="{2A394965-2C3F-DA2F-E8F5-DB5E77905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47" y="829133"/>
            <a:ext cx="3789958" cy="2526638"/>
          </a:xfrm>
          <a:prstGeom prst="rect">
            <a:avLst/>
          </a:prstGeom>
        </p:spPr>
      </p:pic>
      <p:pic>
        <p:nvPicPr>
          <p:cNvPr id="8" name="Picture 7">
            <a:extLst>
              <a:ext uri="{FF2B5EF4-FFF2-40B4-BE49-F238E27FC236}">
                <a16:creationId xmlns:a16="http://schemas.microsoft.com/office/drawing/2014/main" id="{EB875C22-81C6-766B-1FDA-8AE1C74A0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2596" y="785630"/>
            <a:ext cx="3865493" cy="2570142"/>
          </a:xfrm>
          <a:prstGeom prst="rect">
            <a:avLst/>
          </a:prstGeom>
        </p:spPr>
      </p:pic>
      <p:pic>
        <p:nvPicPr>
          <p:cNvPr id="12" name="Picture 11">
            <a:extLst>
              <a:ext uri="{FF2B5EF4-FFF2-40B4-BE49-F238E27FC236}">
                <a16:creationId xmlns:a16="http://schemas.microsoft.com/office/drawing/2014/main" id="{1F0A8E29-D08A-9C41-D3F5-FB06C0780D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7516" y="785164"/>
            <a:ext cx="3855214" cy="2570142"/>
          </a:xfrm>
          <a:prstGeom prst="rect">
            <a:avLst/>
          </a:prstGeom>
        </p:spPr>
      </p:pic>
      <p:pic>
        <p:nvPicPr>
          <p:cNvPr id="15" name="Picture 14">
            <a:extLst>
              <a:ext uri="{FF2B5EF4-FFF2-40B4-BE49-F238E27FC236}">
                <a16:creationId xmlns:a16="http://schemas.microsoft.com/office/drawing/2014/main" id="{C5A81CDC-1A49-5C25-8484-EEE4C063A1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056" y="3637271"/>
            <a:ext cx="3953901" cy="2621289"/>
          </a:xfrm>
          <a:prstGeom prst="rect">
            <a:avLst/>
          </a:prstGeom>
        </p:spPr>
      </p:pic>
      <p:pic>
        <p:nvPicPr>
          <p:cNvPr id="17" name="Picture 16">
            <a:extLst>
              <a:ext uri="{FF2B5EF4-FFF2-40B4-BE49-F238E27FC236}">
                <a16:creationId xmlns:a16="http://schemas.microsoft.com/office/drawing/2014/main" id="{FB0F6C53-9EDB-4501-2493-3A4266C4B9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5384" y="3355306"/>
            <a:ext cx="3429000" cy="3429000"/>
          </a:xfrm>
          <a:prstGeom prst="rect">
            <a:avLst/>
          </a:prstGeom>
        </p:spPr>
      </p:pic>
      <p:pic>
        <p:nvPicPr>
          <p:cNvPr id="19" name="Picture 18">
            <a:extLst>
              <a:ext uri="{FF2B5EF4-FFF2-40B4-BE49-F238E27FC236}">
                <a16:creationId xmlns:a16="http://schemas.microsoft.com/office/drawing/2014/main" id="{09A08AD1-55F8-6612-AC86-3A491D095D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14384" y="3522615"/>
            <a:ext cx="4363576" cy="2909050"/>
          </a:xfrm>
          <a:prstGeom prst="rect">
            <a:avLst/>
          </a:prstGeom>
        </p:spPr>
      </p:pic>
    </p:spTree>
    <p:extLst>
      <p:ext uri="{BB962C8B-B14F-4D97-AF65-F5344CB8AC3E}">
        <p14:creationId xmlns:p14="http://schemas.microsoft.com/office/powerpoint/2010/main" val="1073211454"/>
      </p:ext>
    </p:extLst>
  </p:cSld>
  <p:clrMapOvr>
    <a:masterClrMapping/>
  </p:clrMapOvr>
  <p:transition spd="slow" advClick="0" advTm="931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1+#ppt_w/2"/>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a:off x="1" y="5944534"/>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12" name="直接连接符 11"/>
          <p:cNvCxnSpPr/>
          <p:nvPr/>
        </p:nvCxnSpPr>
        <p:spPr>
          <a:xfrm>
            <a:off x="7257857" y="746095"/>
            <a:ext cx="0" cy="5750452"/>
          </a:xfrm>
          <a:prstGeom prst="lin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3" name="矩形 12"/>
          <p:cNvSpPr/>
          <p:nvPr/>
        </p:nvSpPr>
        <p:spPr bwMode="auto">
          <a:xfrm>
            <a:off x="6904504" y="1633710"/>
            <a:ext cx="734217" cy="736599"/>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14" name="五角星 13"/>
          <p:cNvSpPr/>
          <p:nvPr/>
        </p:nvSpPr>
        <p:spPr bwMode="auto">
          <a:xfrm>
            <a:off x="7103398" y="1826327"/>
            <a:ext cx="336428" cy="34078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15" name="矩形 14"/>
          <p:cNvSpPr/>
          <p:nvPr/>
        </p:nvSpPr>
        <p:spPr bwMode="auto">
          <a:xfrm>
            <a:off x="6904504" y="2917994"/>
            <a:ext cx="734217" cy="736599"/>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16" name="五角星 15"/>
          <p:cNvSpPr/>
          <p:nvPr/>
        </p:nvSpPr>
        <p:spPr bwMode="auto">
          <a:xfrm>
            <a:off x="7103398" y="3110611"/>
            <a:ext cx="336428" cy="34078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17" name="矩形 16"/>
          <p:cNvSpPr/>
          <p:nvPr/>
        </p:nvSpPr>
        <p:spPr bwMode="auto">
          <a:xfrm>
            <a:off x="6904504" y="4176891"/>
            <a:ext cx="734217" cy="736599"/>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18" name="五角星 17"/>
          <p:cNvSpPr/>
          <p:nvPr/>
        </p:nvSpPr>
        <p:spPr bwMode="auto">
          <a:xfrm>
            <a:off x="7103398" y="4369508"/>
            <a:ext cx="336428" cy="34078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19" name="矩形 18"/>
          <p:cNvSpPr/>
          <p:nvPr/>
        </p:nvSpPr>
        <p:spPr bwMode="auto">
          <a:xfrm>
            <a:off x="6904504" y="5332583"/>
            <a:ext cx="734217" cy="736599"/>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20" name="五角星 19"/>
          <p:cNvSpPr/>
          <p:nvPr/>
        </p:nvSpPr>
        <p:spPr bwMode="auto">
          <a:xfrm>
            <a:off x="7103398" y="5525200"/>
            <a:ext cx="336428" cy="340782"/>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lnSpc>
                <a:spcPct val="150000"/>
              </a:lnSpc>
              <a:defRPr/>
            </a:pPr>
            <a:endParaRPr lang="zh-CN" altLang="en-US" sz="2400">
              <a:latin typeface="Montserrat" panose="00000500000000000000" charset="0"/>
              <a:ea typeface="Montserrat" panose="00000500000000000000" charset="0"/>
              <a:cs typeface="+mn-ea"/>
              <a:sym typeface="Montserrat" panose="00000500000000000000" charset="0"/>
            </a:endParaRPr>
          </a:p>
        </p:txBody>
      </p:sp>
      <p:sp>
        <p:nvSpPr>
          <p:cNvPr id="21" name="Rectangle 15"/>
          <p:cNvSpPr/>
          <p:nvPr/>
        </p:nvSpPr>
        <p:spPr>
          <a:xfrm>
            <a:off x="8785225" y="1963420"/>
            <a:ext cx="3035300" cy="400110"/>
          </a:xfrm>
          <a:prstGeom prst="rect">
            <a:avLst/>
          </a:prstGeom>
        </p:spPr>
        <p:txBody>
          <a:bodyPr wrap="square">
            <a:spAutoFit/>
          </a:bodyPr>
          <a:lstStyle/>
          <a:p>
            <a:r>
              <a:rPr lang="en-US" altLang="zh-CN" sz="2000" b="1" spc="-30" dirty="0">
                <a:solidFill>
                  <a:schemeClr val="tx1">
                    <a:lumMod val="95000"/>
                    <a:lumOff val="5000"/>
                  </a:schemeClr>
                </a:solidFill>
                <a:latin typeface="Montserrat" panose="00000500000000000000" charset="0"/>
                <a:ea typeface="Montserrat" panose="00000500000000000000" charset="0"/>
                <a:cs typeface="Montserrat" panose="00000500000000000000" charset="0"/>
                <a:sym typeface="Montserrat" panose="00000500000000000000" charset="0"/>
              </a:rPr>
              <a:t>Who we Are</a:t>
            </a:r>
          </a:p>
        </p:txBody>
      </p:sp>
      <p:sp>
        <p:nvSpPr>
          <p:cNvPr id="22" name="矩形 21"/>
          <p:cNvSpPr/>
          <p:nvPr/>
        </p:nvSpPr>
        <p:spPr>
          <a:xfrm>
            <a:off x="8086342" y="1841116"/>
            <a:ext cx="735779" cy="707886"/>
          </a:xfrm>
          <a:prstGeom prst="rect">
            <a:avLst/>
          </a:prstGeom>
        </p:spPr>
        <p:txBody>
          <a:bodyPr wrap="none">
            <a:spAutoFit/>
          </a:bodyPr>
          <a:lstStyle/>
          <a:p>
            <a:r>
              <a:rPr lang="en-US" altLang="zh-CN" sz="4000" b="1" spc="-30" dirty="0">
                <a:solidFill>
                  <a:prstClr val="black">
                    <a:lumMod val="95000"/>
                    <a:lumOff val="5000"/>
                  </a:prstClr>
                </a:solidFill>
                <a:latin typeface="Montserrat" panose="00000500000000000000" charset="0"/>
                <a:ea typeface="Montserrat" panose="00000500000000000000" charset="0"/>
                <a:cs typeface="Montserrat" panose="00000500000000000000" charset="0"/>
                <a:sym typeface="Montserrat" panose="00000500000000000000" charset="0"/>
              </a:rPr>
              <a:t>01 </a:t>
            </a:r>
            <a:endParaRPr lang="zh-CN" alt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3" name="Rectangle 15"/>
          <p:cNvSpPr/>
          <p:nvPr/>
        </p:nvSpPr>
        <p:spPr>
          <a:xfrm>
            <a:off x="8792210" y="3220720"/>
            <a:ext cx="3028315" cy="398780"/>
          </a:xfrm>
          <a:prstGeom prst="rect">
            <a:avLst/>
          </a:prstGeom>
        </p:spPr>
        <p:txBody>
          <a:bodyPr wrap="square">
            <a:spAutoFit/>
          </a:bodyPr>
          <a:lstStyle/>
          <a:p>
            <a:r>
              <a:rPr lang="en-US" altLang="zh-CN" sz="2000" b="1" spc="-30" dirty="0">
                <a:solidFill>
                  <a:schemeClr val="tx1">
                    <a:lumMod val="95000"/>
                    <a:lumOff val="5000"/>
                  </a:schemeClr>
                </a:solidFill>
                <a:latin typeface="Montserrat" panose="00000500000000000000" charset="0"/>
                <a:ea typeface="Montserrat" panose="00000500000000000000" charset="0"/>
                <a:cs typeface="Montserrat" panose="00000500000000000000" charset="0"/>
                <a:sym typeface="Montserrat" panose="00000500000000000000" charset="0"/>
              </a:rPr>
              <a:t>Our Statement</a:t>
            </a:r>
          </a:p>
        </p:txBody>
      </p:sp>
      <p:sp>
        <p:nvSpPr>
          <p:cNvPr id="24" name="矩形 23"/>
          <p:cNvSpPr/>
          <p:nvPr/>
        </p:nvSpPr>
        <p:spPr>
          <a:xfrm>
            <a:off x="8086342" y="3089347"/>
            <a:ext cx="820738" cy="707886"/>
          </a:xfrm>
          <a:prstGeom prst="rect">
            <a:avLst/>
          </a:prstGeom>
        </p:spPr>
        <p:txBody>
          <a:bodyPr wrap="none">
            <a:spAutoFit/>
          </a:bodyPr>
          <a:lstStyle/>
          <a:p>
            <a:r>
              <a:rPr lang="en-US" altLang="zh-CN" sz="4000" b="1" spc="-30" dirty="0">
                <a:solidFill>
                  <a:prstClr val="black">
                    <a:lumMod val="95000"/>
                    <a:lumOff val="5000"/>
                  </a:prstClr>
                </a:solidFill>
                <a:latin typeface="Montserrat" panose="00000500000000000000" charset="0"/>
                <a:ea typeface="Montserrat" panose="00000500000000000000" charset="0"/>
                <a:cs typeface="Montserrat" panose="00000500000000000000" charset="0"/>
                <a:sym typeface="Montserrat" panose="00000500000000000000" charset="0"/>
              </a:rPr>
              <a:t>02 </a:t>
            </a:r>
            <a:endParaRPr lang="zh-CN" alt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5" name="Rectangle 15"/>
          <p:cNvSpPr/>
          <p:nvPr/>
        </p:nvSpPr>
        <p:spPr>
          <a:xfrm>
            <a:off x="8821420" y="4434840"/>
            <a:ext cx="3364230" cy="400110"/>
          </a:xfrm>
          <a:prstGeom prst="rect">
            <a:avLst/>
          </a:prstGeom>
        </p:spPr>
        <p:txBody>
          <a:bodyPr wrap="square">
            <a:spAutoFit/>
          </a:bodyPr>
          <a:lstStyle/>
          <a:p>
            <a:r>
              <a:rPr lang="en-US" altLang="zh-CN" sz="2000" b="1" spc="-30" dirty="0">
                <a:solidFill>
                  <a:schemeClr val="tx1">
                    <a:lumMod val="95000"/>
                    <a:lumOff val="5000"/>
                  </a:schemeClr>
                </a:solidFill>
                <a:latin typeface="Montserrat" panose="00000500000000000000" charset="0"/>
                <a:ea typeface="Montserrat" panose="00000500000000000000" charset="0"/>
                <a:cs typeface="Montserrat" panose="00000500000000000000" charset="0"/>
                <a:sym typeface="Montserrat" panose="00000500000000000000" charset="0"/>
              </a:rPr>
              <a:t>What we offer</a:t>
            </a:r>
          </a:p>
        </p:txBody>
      </p:sp>
      <p:sp>
        <p:nvSpPr>
          <p:cNvPr id="26" name="矩形 25"/>
          <p:cNvSpPr/>
          <p:nvPr/>
        </p:nvSpPr>
        <p:spPr>
          <a:xfrm>
            <a:off x="8072055" y="4290908"/>
            <a:ext cx="720390" cy="707886"/>
          </a:xfrm>
          <a:prstGeom prst="rect">
            <a:avLst/>
          </a:prstGeom>
        </p:spPr>
        <p:txBody>
          <a:bodyPr wrap="none">
            <a:spAutoFit/>
          </a:bodyPr>
          <a:lstStyle/>
          <a:p>
            <a:r>
              <a:rPr lang="en-US" altLang="zh-CN" sz="4000" b="1" spc="-30" dirty="0">
                <a:solidFill>
                  <a:prstClr val="black">
                    <a:lumMod val="95000"/>
                    <a:lumOff val="5000"/>
                  </a:prstClr>
                </a:solidFill>
                <a:latin typeface="Montserrat" panose="00000500000000000000" charset="0"/>
                <a:ea typeface="Montserrat" panose="00000500000000000000" charset="0"/>
                <a:cs typeface="Montserrat" panose="00000500000000000000" charset="0"/>
                <a:sym typeface="Montserrat" panose="00000500000000000000" charset="0"/>
              </a:rPr>
              <a:t>03</a:t>
            </a:r>
            <a:endParaRPr lang="zh-CN" alt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7" name="Rectangle 15"/>
          <p:cNvSpPr/>
          <p:nvPr/>
        </p:nvSpPr>
        <p:spPr>
          <a:xfrm>
            <a:off x="8907080" y="5590591"/>
            <a:ext cx="2677795" cy="707886"/>
          </a:xfrm>
          <a:prstGeom prst="rect">
            <a:avLst/>
          </a:prstGeom>
        </p:spPr>
        <p:txBody>
          <a:bodyPr wrap="square">
            <a:spAutoFit/>
          </a:bodyPr>
          <a:lstStyle/>
          <a:p>
            <a:r>
              <a:rPr lang="en-US" altLang="zh-CN" sz="2000" b="1" spc="-30" dirty="0">
                <a:solidFill>
                  <a:schemeClr val="tx1">
                    <a:lumMod val="95000"/>
                    <a:lumOff val="5000"/>
                  </a:schemeClr>
                </a:solidFill>
                <a:latin typeface="Montserrat" panose="00000500000000000000" charset="0"/>
                <a:ea typeface="Montserrat" panose="00000500000000000000" charset="0"/>
                <a:cs typeface="Montserrat" panose="00000500000000000000" charset="0"/>
                <a:sym typeface="Montserrat" panose="00000500000000000000" charset="0"/>
              </a:rPr>
              <a:t>Awards and Testimonials</a:t>
            </a:r>
          </a:p>
        </p:txBody>
      </p:sp>
      <p:sp>
        <p:nvSpPr>
          <p:cNvPr id="28" name="矩形 27"/>
          <p:cNvSpPr/>
          <p:nvPr/>
        </p:nvSpPr>
        <p:spPr>
          <a:xfrm>
            <a:off x="8072055" y="5496275"/>
            <a:ext cx="822341" cy="707886"/>
          </a:xfrm>
          <a:prstGeom prst="rect">
            <a:avLst/>
          </a:prstGeom>
        </p:spPr>
        <p:txBody>
          <a:bodyPr wrap="none">
            <a:spAutoFit/>
          </a:bodyPr>
          <a:lstStyle/>
          <a:p>
            <a:r>
              <a:rPr lang="en-US" altLang="zh-CN" sz="4000" b="1" spc="-30" dirty="0">
                <a:solidFill>
                  <a:prstClr val="black">
                    <a:lumMod val="95000"/>
                    <a:lumOff val="5000"/>
                  </a:prstClr>
                </a:solidFill>
                <a:latin typeface="Montserrat" panose="00000500000000000000" charset="0"/>
                <a:ea typeface="Montserrat" panose="00000500000000000000" charset="0"/>
                <a:cs typeface="Montserrat" panose="00000500000000000000" charset="0"/>
                <a:sym typeface="Montserrat" panose="00000500000000000000" charset="0"/>
              </a:rPr>
              <a:t>04 </a:t>
            </a:r>
            <a:endParaRPr lang="zh-CN" alt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9" name="矩形 259"/>
          <p:cNvSpPr>
            <a:spLocks noChangeArrowheads="1"/>
          </p:cNvSpPr>
          <p:nvPr/>
        </p:nvSpPr>
        <p:spPr bwMode="auto">
          <a:xfrm>
            <a:off x="7931785" y="667385"/>
            <a:ext cx="374904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866775" fontAlgn="base">
              <a:spcAft>
                <a:spcPct val="0"/>
              </a:spcAft>
              <a:buNone/>
            </a:pPr>
            <a:r>
              <a:rPr lang="zh-CN" altLang="en-US" sz="4800" b="1" cap="all" dirty="0">
                <a:latin typeface="Montserrat" panose="00000500000000000000" charset="0"/>
                <a:ea typeface="Montserrat" panose="00000500000000000000" charset="0"/>
                <a:cs typeface="Arial" panose="020B0604020202020204" pitchFamily="34" charset="0"/>
                <a:sym typeface="Montserrat" panose="00000500000000000000" charset="0"/>
              </a:rPr>
              <a:t>CONTENTS</a:t>
            </a:r>
          </a:p>
        </p:txBody>
      </p:sp>
      <p:pic>
        <p:nvPicPr>
          <p:cNvPr id="30" name="图片占位符 4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0" y="1316669"/>
            <a:ext cx="6781799" cy="3814761"/>
          </a:xfrm>
          <a:custGeom>
            <a:avLst/>
            <a:gdLst>
              <a:gd name="connsiteX0" fmla="*/ 3163663 w 6781799"/>
              <a:gd name="connsiteY0" fmla="*/ 0 h 6858000"/>
              <a:gd name="connsiteX1" fmla="*/ 6781799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3163663" y="0"/>
                </a:moveTo>
                <a:lnTo>
                  <a:pt x="6781799" y="0"/>
                </a:lnTo>
                <a:lnTo>
                  <a:pt x="6781799" y="6858000"/>
                </a:lnTo>
                <a:lnTo>
                  <a:pt x="0" y="6858000"/>
                </a:lnTo>
                <a:close/>
              </a:path>
            </a:pathLst>
          </a:custGeom>
        </p:spPr>
      </p:pic>
      <p:pic>
        <p:nvPicPr>
          <p:cNvPr id="5" name="Picture 4">
            <a:extLst>
              <a:ext uri="{FF2B5EF4-FFF2-40B4-BE49-F238E27FC236}">
                <a16:creationId xmlns:a16="http://schemas.microsoft.com/office/drawing/2014/main" id="{BE458E61-1695-F38A-F23E-DACE299EFA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0" y="1029883"/>
            <a:ext cx="6154920" cy="4100074"/>
          </a:xfrm>
          <a:prstGeom prst="rect">
            <a:avLst/>
          </a:prstGeom>
        </p:spPr>
      </p:pic>
    </p:spTree>
    <p:custDataLst>
      <p:tags r:id="rId1"/>
    </p:custDataLst>
  </p:cSld>
  <p:clrMapOvr>
    <a:masterClrMapping/>
  </p:clrMapOvr>
  <p:transition spd="slow" advClick="0" advTm="1379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fill="hold"/>
                                        <p:tgtEl>
                                          <p:spTgt spid="73"/>
                                        </p:tgtEl>
                                        <p:attrNameLst>
                                          <p:attrName>ppt_w</p:attrName>
                                        </p:attrNameLst>
                                      </p:cBhvr>
                                      <p:tavLst>
                                        <p:tav tm="0">
                                          <p:val>
                                            <p:fltVal val="0"/>
                                          </p:val>
                                        </p:tav>
                                        <p:tav tm="100000">
                                          <p:val>
                                            <p:strVal val="#ppt_w"/>
                                          </p:val>
                                        </p:tav>
                                      </p:tavLst>
                                    </p:anim>
                                    <p:anim calcmode="lin" valueType="num">
                                      <p:cBhvr>
                                        <p:cTn id="14" dur="500" fill="hold"/>
                                        <p:tgtEl>
                                          <p:spTgt spid="73"/>
                                        </p:tgtEl>
                                        <p:attrNameLst>
                                          <p:attrName>ppt_h</p:attrName>
                                        </p:attrNameLst>
                                      </p:cBhvr>
                                      <p:tavLst>
                                        <p:tav tm="0">
                                          <p:val>
                                            <p:fltVal val="0"/>
                                          </p:val>
                                        </p:tav>
                                        <p:tav tm="100000">
                                          <p:val>
                                            <p:strVal val="#ppt_h"/>
                                          </p:val>
                                        </p:tav>
                                      </p:tavLst>
                                    </p:anim>
                                    <p:animEffect transition="in" filter="fade">
                                      <p:cBhvr>
                                        <p:cTn id="15" dur="500"/>
                                        <p:tgtEl>
                                          <p:spTgt spid="7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fill="hold"/>
                                        <p:tgtEl>
                                          <p:spTgt spid="28"/>
                                        </p:tgtEl>
                                        <p:attrNameLst>
                                          <p:attrName>ppt_x</p:attrName>
                                        </p:attrNameLst>
                                      </p:cBhvr>
                                      <p:tavLst>
                                        <p:tav tm="0">
                                          <p:val>
                                            <p:strVal val="#ppt_x"/>
                                          </p:val>
                                        </p:tav>
                                        <p:tav tm="100000">
                                          <p:val>
                                            <p:strVal val="#ppt_x"/>
                                          </p:val>
                                        </p:tav>
                                      </p:tavLst>
                                    </p:anim>
                                    <p:anim calcmode="lin" valueType="num">
                                      <p:cBhvr additive="base">
                                        <p:cTn id="98" dur="500" fill="hold"/>
                                        <p:tgtEl>
                                          <p:spTgt spid="28"/>
                                        </p:tgtEl>
                                        <p:attrNameLst>
                                          <p:attrName>ppt_y</p:attrName>
                                        </p:attrNameLst>
                                      </p:cBhvr>
                                      <p:tavLst>
                                        <p:tav tm="0">
                                          <p:val>
                                            <p:strVal val="1+#ppt_h/2"/>
                                          </p:val>
                                        </p:tav>
                                        <p:tav tm="100000">
                                          <p:val>
                                            <p:strVal val="#ppt_y"/>
                                          </p:val>
                                        </p:tav>
                                      </p:tavLst>
                                    </p:anim>
                                  </p:child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3"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
          <p:cNvSpPr/>
          <p:nvPr/>
        </p:nvSpPr>
        <p:spPr>
          <a:xfrm>
            <a:off x="7213695" y="2464208"/>
            <a:ext cx="5104765" cy="1077218"/>
          </a:xfrm>
          <a:prstGeom prst="rect">
            <a:avLst/>
          </a:prstGeom>
        </p:spPr>
        <p:txBody>
          <a:bodyPr wrap="square">
            <a:spAutoFit/>
          </a:bodyPr>
          <a:lstStyle/>
          <a:p>
            <a:r>
              <a:rPr lang="en-US" altLang="zh-CN" sz="3200" b="1" spc="-30" dirty="0">
                <a:latin typeface="Montserrat" panose="00000500000000000000" charset="0"/>
                <a:ea typeface="Montserrat" panose="00000500000000000000" charset="0"/>
                <a:cs typeface="Montserrat" panose="00000500000000000000" charset="0"/>
                <a:sym typeface="Montserrat" panose="00000500000000000000" charset="0"/>
              </a:rPr>
              <a:t>AWARDS &amp; TESTIMONIALS</a:t>
            </a:r>
            <a:endParaRPr lang="zh-CN" altLang="en-US" sz="3200" b="1" spc="-3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2" name="Rectangle 15"/>
          <p:cNvSpPr/>
          <p:nvPr/>
        </p:nvSpPr>
        <p:spPr>
          <a:xfrm>
            <a:off x="7792230" y="1489145"/>
            <a:ext cx="1376998" cy="1106805"/>
          </a:xfrm>
          <a:prstGeom prst="rect">
            <a:avLst/>
          </a:prstGeom>
        </p:spPr>
        <p:txBody>
          <a:bodyPr wrap="square">
            <a:spAutoFit/>
          </a:bodyPr>
          <a:lstStyle/>
          <a:p>
            <a:pPr algn="ctr"/>
            <a:r>
              <a:rPr lang="en-US" altLang="zh-CN" sz="6600" b="1" spc="-30" dirty="0">
                <a:latin typeface="Montserrat" panose="00000500000000000000" charset="0"/>
                <a:ea typeface="Montserrat" panose="00000500000000000000" charset="0"/>
                <a:cs typeface="Montserrat" panose="00000500000000000000" charset="0"/>
                <a:sym typeface="Montserrat" panose="00000500000000000000" charset="0"/>
              </a:rPr>
              <a:t>04</a:t>
            </a:r>
          </a:p>
        </p:txBody>
      </p:sp>
      <p:sp>
        <p:nvSpPr>
          <p:cNvPr id="33" name="Rectangle 7"/>
          <p:cNvSpPr/>
          <p:nvPr/>
        </p:nvSpPr>
        <p:spPr>
          <a:xfrm flipV="1">
            <a:off x="4838469" y="3002817"/>
            <a:ext cx="1847215"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4" name="Rectangle 7"/>
          <p:cNvSpPr/>
          <p:nvPr/>
        </p:nvSpPr>
        <p:spPr>
          <a:xfrm>
            <a:off x="10607432" y="3002817"/>
            <a:ext cx="1847215"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矩形 70"/>
          <p:cNvSpPr/>
          <p:nvPr/>
        </p:nvSpPr>
        <p:spPr>
          <a:xfrm>
            <a:off x="1" y="5944534"/>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3" name="Picture 2">
            <a:extLst>
              <a:ext uri="{FF2B5EF4-FFF2-40B4-BE49-F238E27FC236}">
                <a16:creationId xmlns:a16="http://schemas.microsoft.com/office/drawing/2014/main" id="{73320751-FA7C-F3AF-DFD7-87BAD478668C}"/>
              </a:ext>
            </a:extLst>
          </p:cNvPr>
          <p:cNvPicPr>
            <a:picLocks noChangeAspect="1"/>
          </p:cNvPicPr>
          <p:nvPr/>
        </p:nvPicPr>
        <p:blipFill rotWithShape="1">
          <a:blip r:embed="rId3">
            <a:extLst>
              <a:ext uri="{28A0092B-C50C-407E-A947-70E740481C1C}">
                <a14:useLocalDpi xmlns:a14="http://schemas.microsoft.com/office/drawing/2010/main" val="0"/>
              </a:ext>
            </a:extLst>
          </a:blip>
          <a:srcRect l="1829" r="6550" b="14768"/>
          <a:stretch/>
        </p:blipFill>
        <p:spPr>
          <a:xfrm>
            <a:off x="942680" y="615367"/>
            <a:ext cx="4249367" cy="5320726"/>
          </a:xfrm>
          <a:prstGeom prst="rect">
            <a:avLst/>
          </a:prstGeom>
        </p:spPr>
      </p:pic>
      <p:sp>
        <p:nvSpPr>
          <p:cNvPr id="13" name="TextBox 12">
            <a:extLst>
              <a:ext uri="{FF2B5EF4-FFF2-40B4-BE49-F238E27FC236}">
                <a16:creationId xmlns:a16="http://schemas.microsoft.com/office/drawing/2014/main" id="{6FA28194-7106-FC2D-B0D1-B1FBDC89280B}"/>
              </a:ext>
            </a:extLst>
          </p:cNvPr>
          <p:cNvSpPr txBox="1"/>
          <p:nvPr/>
        </p:nvSpPr>
        <p:spPr>
          <a:xfrm>
            <a:off x="5762077" y="3541426"/>
            <a:ext cx="6094378" cy="646331"/>
          </a:xfrm>
          <a:prstGeom prst="rect">
            <a:avLst/>
          </a:prstGeom>
          <a:noFill/>
        </p:spPr>
        <p:txBody>
          <a:bodyPr wrap="square">
            <a:spAutoFit/>
          </a:bodyPr>
          <a:lstStyle/>
          <a:p>
            <a:pPr algn="ctr"/>
            <a:r>
              <a:rPr lang="en-US" i="0" dirty="0">
                <a:solidFill>
                  <a:srgbClr val="333333"/>
                </a:solidFill>
                <a:effectLst/>
                <a:latin typeface="Montserrat" panose="00000500000000000000" pitchFamily="50" charset="0"/>
              </a:rPr>
              <a:t>Excellence is the unlimited ability to improve the quality of what you have to offer</a:t>
            </a:r>
          </a:p>
        </p:txBody>
      </p:sp>
      <p:pic>
        <p:nvPicPr>
          <p:cNvPr id="4" name="Picture 3">
            <a:extLst>
              <a:ext uri="{FF2B5EF4-FFF2-40B4-BE49-F238E27FC236}">
                <a16:creationId xmlns:a16="http://schemas.microsoft.com/office/drawing/2014/main" id="{8144AE4D-FED0-DA9B-58D2-49D729724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133" y="0"/>
            <a:ext cx="1712185" cy="1712185"/>
          </a:xfrm>
          <a:prstGeom prst="rect">
            <a:avLst/>
          </a:prstGeom>
        </p:spPr>
      </p:pic>
    </p:spTree>
  </p:cSld>
  <p:clrMapOvr>
    <a:masterClrMapping/>
  </p:clrMapOvr>
  <p:transition spd="slow" advClick="0" advTm="1248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bldLvl="0" animBg="1"/>
      <p:bldP spid="34"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2"/>
          <p:cNvSpPr/>
          <p:nvPr/>
        </p:nvSpPr>
        <p:spPr bwMode="auto">
          <a:xfrm>
            <a:off x="10234865" y="5042843"/>
            <a:ext cx="1957135" cy="1885858"/>
          </a:xfrm>
          <a:custGeom>
            <a:avLst/>
            <a:gdLst>
              <a:gd name="T0" fmla="*/ 5 w 980"/>
              <a:gd name="T1" fmla="*/ 5 h 961"/>
              <a:gd name="T2" fmla="*/ 5 w 980"/>
              <a:gd name="T3" fmla="*/ 5 h 961"/>
              <a:gd name="T4" fmla="*/ 0 w 980"/>
              <a:gd name="T5" fmla="*/ 16 h 961"/>
              <a:gd name="T6" fmla="*/ 0 w 980"/>
              <a:gd name="T7" fmla="*/ 548 h 961"/>
              <a:gd name="T8" fmla="*/ 5 w 980"/>
              <a:gd name="T9" fmla="*/ 559 h 961"/>
              <a:gd name="T10" fmla="*/ 401 w 980"/>
              <a:gd name="T11" fmla="*/ 955 h 961"/>
              <a:gd name="T12" fmla="*/ 424 w 980"/>
              <a:gd name="T13" fmla="*/ 955 h 961"/>
              <a:gd name="T14" fmla="*/ 974 w 980"/>
              <a:gd name="T15" fmla="*/ 405 h 961"/>
              <a:gd name="T16" fmla="*/ 974 w 980"/>
              <a:gd name="T17" fmla="*/ 382 h 961"/>
              <a:gd name="T18" fmla="*/ 596 w 980"/>
              <a:gd name="T19" fmla="*/ 5 h 961"/>
              <a:gd name="T20" fmla="*/ 585 w 980"/>
              <a:gd name="T21" fmla="*/ 0 h 961"/>
              <a:gd name="T22" fmla="*/ 16 w 980"/>
              <a:gd name="T23" fmla="*/ 0 h 961"/>
              <a:gd name="T24" fmla="*/ 5 w 980"/>
              <a:gd name="T25" fmla="*/ 5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0" h="961">
                <a:moveTo>
                  <a:pt x="5" y="5"/>
                </a:moveTo>
                <a:cubicBezTo>
                  <a:pt x="5" y="5"/>
                  <a:pt x="5" y="5"/>
                  <a:pt x="5" y="5"/>
                </a:cubicBezTo>
                <a:cubicBezTo>
                  <a:pt x="2" y="8"/>
                  <a:pt x="0" y="12"/>
                  <a:pt x="0" y="16"/>
                </a:cubicBezTo>
                <a:cubicBezTo>
                  <a:pt x="0" y="548"/>
                  <a:pt x="0" y="548"/>
                  <a:pt x="0" y="548"/>
                </a:cubicBezTo>
                <a:cubicBezTo>
                  <a:pt x="0" y="552"/>
                  <a:pt x="2" y="556"/>
                  <a:pt x="5" y="559"/>
                </a:cubicBezTo>
                <a:cubicBezTo>
                  <a:pt x="401" y="955"/>
                  <a:pt x="401" y="955"/>
                  <a:pt x="401" y="955"/>
                </a:cubicBezTo>
                <a:cubicBezTo>
                  <a:pt x="407" y="961"/>
                  <a:pt x="417" y="961"/>
                  <a:pt x="424" y="955"/>
                </a:cubicBezTo>
                <a:cubicBezTo>
                  <a:pt x="974" y="405"/>
                  <a:pt x="974" y="405"/>
                  <a:pt x="974" y="405"/>
                </a:cubicBezTo>
                <a:cubicBezTo>
                  <a:pt x="980" y="399"/>
                  <a:pt x="980" y="388"/>
                  <a:pt x="974" y="382"/>
                </a:cubicBezTo>
                <a:cubicBezTo>
                  <a:pt x="596" y="5"/>
                  <a:pt x="596" y="5"/>
                  <a:pt x="596" y="5"/>
                </a:cubicBezTo>
                <a:cubicBezTo>
                  <a:pt x="593" y="2"/>
                  <a:pt x="589" y="0"/>
                  <a:pt x="585" y="0"/>
                </a:cubicBezTo>
                <a:cubicBezTo>
                  <a:pt x="16" y="0"/>
                  <a:pt x="16" y="0"/>
                  <a:pt x="16" y="0"/>
                </a:cubicBezTo>
                <a:cubicBezTo>
                  <a:pt x="12" y="0"/>
                  <a:pt x="8" y="2"/>
                  <a:pt x="5" y="5"/>
                </a:cubicBezTo>
                <a:close/>
              </a:path>
            </a:pathLst>
          </a:custGeom>
          <a:solidFill>
            <a:schemeClr val="accent4"/>
          </a:solidFill>
          <a:ln>
            <a:noFill/>
          </a:ln>
        </p:spPr>
        <p:txBody>
          <a:bodyPr vert="horz" wrap="square" lIns="91440" tIns="45720" rIns="91440" bIns="45720" numCol="1" anchor="t" anchorCtr="0" compatLnSpc="1"/>
          <a:lstStyle/>
          <a:p>
            <a:endParaRPr lang="en-US" sz="135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3" name="Diamond 3"/>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4" name="Oval 23">
            <a:extLst>
              <a:ext uri="{FF2B5EF4-FFF2-40B4-BE49-F238E27FC236}">
                <a16:creationId xmlns:a16="http://schemas.microsoft.com/office/drawing/2014/main" id="{13191800-C4EE-A25F-E68B-7916ACD33B88}"/>
              </a:ext>
            </a:extLst>
          </p:cNvPr>
          <p:cNvSpPr/>
          <p:nvPr/>
        </p:nvSpPr>
        <p:spPr>
          <a:xfrm>
            <a:off x="5409223" y="1077305"/>
            <a:ext cx="1034198" cy="1034198"/>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6" name="Shape 4114">
            <a:extLst>
              <a:ext uri="{FF2B5EF4-FFF2-40B4-BE49-F238E27FC236}">
                <a16:creationId xmlns:a16="http://schemas.microsoft.com/office/drawing/2014/main" id="{FAA9A46E-508F-D95C-544C-7038D810648C}"/>
              </a:ext>
            </a:extLst>
          </p:cNvPr>
          <p:cNvSpPr/>
          <p:nvPr/>
        </p:nvSpPr>
        <p:spPr>
          <a:xfrm>
            <a:off x="5670011" y="1344146"/>
            <a:ext cx="527578" cy="539330"/>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tx1"/>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9" name="Freeform 152">
            <a:extLst>
              <a:ext uri="{FF2B5EF4-FFF2-40B4-BE49-F238E27FC236}">
                <a16:creationId xmlns:a16="http://schemas.microsoft.com/office/drawing/2014/main" id="{D243C277-82DA-84D0-E633-829A1FB9B402}"/>
              </a:ext>
            </a:extLst>
          </p:cNvPr>
          <p:cNvSpPr>
            <a:spLocks noEditPoints="1"/>
          </p:cNvSpPr>
          <p:nvPr/>
        </p:nvSpPr>
        <p:spPr bwMode="auto">
          <a:xfrm>
            <a:off x="5198030" y="834893"/>
            <a:ext cx="1456584" cy="1456584"/>
          </a:xfrm>
          <a:custGeom>
            <a:avLst/>
            <a:gdLst>
              <a:gd name="T0" fmla="*/ 576 w 1152"/>
              <a:gd name="T1" fmla="*/ 1152 h 1152"/>
              <a:gd name="T2" fmla="*/ 522 w 1152"/>
              <a:gd name="T3" fmla="*/ 1149 h 1152"/>
              <a:gd name="T4" fmla="*/ 3 w 1152"/>
              <a:gd name="T5" fmla="*/ 631 h 1152"/>
              <a:gd name="T6" fmla="*/ 3 w 1152"/>
              <a:gd name="T7" fmla="*/ 522 h 1152"/>
              <a:gd name="T8" fmla="*/ 522 w 1152"/>
              <a:gd name="T9" fmla="*/ 4 h 1152"/>
              <a:gd name="T10" fmla="*/ 630 w 1152"/>
              <a:gd name="T11" fmla="*/ 4 h 1152"/>
              <a:gd name="T12" fmla="*/ 1149 w 1152"/>
              <a:gd name="T13" fmla="*/ 522 h 1152"/>
              <a:gd name="T14" fmla="*/ 1149 w 1152"/>
              <a:gd name="T15" fmla="*/ 631 h 1152"/>
              <a:gd name="T16" fmla="*/ 630 w 1152"/>
              <a:gd name="T17" fmla="*/ 1149 h 1152"/>
              <a:gd name="T18" fmla="*/ 576 w 1152"/>
              <a:gd name="T19" fmla="*/ 1152 h 1152"/>
              <a:gd name="T20" fmla="*/ 576 w 1152"/>
              <a:gd name="T21" fmla="*/ 25 h 1152"/>
              <a:gd name="T22" fmla="*/ 524 w 1152"/>
              <a:gd name="T23" fmla="*/ 28 h 1152"/>
              <a:gd name="T24" fmla="*/ 27 w 1152"/>
              <a:gd name="T25" fmla="*/ 525 h 1152"/>
              <a:gd name="T26" fmla="*/ 27 w 1152"/>
              <a:gd name="T27" fmla="*/ 628 h 1152"/>
              <a:gd name="T28" fmla="*/ 524 w 1152"/>
              <a:gd name="T29" fmla="*/ 1125 h 1152"/>
              <a:gd name="T30" fmla="*/ 628 w 1152"/>
              <a:gd name="T31" fmla="*/ 1125 h 1152"/>
              <a:gd name="T32" fmla="*/ 1125 w 1152"/>
              <a:gd name="T33" fmla="*/ 628 h 1152"/>
              <a:gd name="T34" fmla="*/ 1125 w 1152"/>
              <a:gd name="T35" fmla="*/ 525 h 1152"/>
              <a:gd name="T36" fmla="*/ 628 w 1152"/>
              <a:gd name="T37" fmla="*/ 28 h 1152"/>
              <a:gd name="T38" fmla="*/ 576 w 1152"/>
              <a:gd name="T39" fmla="*/ 2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2" h="1152">
                <a:moveTo>
                  <a:pt x="576" y="1152"/>
                </a:moveTo>
                <a:cubicBezTo>
                  <a:pt x="558" y="1152"/>
                  <a:pt x="540" y="1151"/>
                  <a:pt x="522" y="1149"/>
                </a:cubicBezTo>
                <a:cubicBezTo>
                  <a:pt x="247" y="1123"/>
                  <a:pt x="29" y="905"/>
                  <a:pt x="3" y="631"/>
                </a:cubicBezTo>
                <a:cubicBezTo>
                  <a:pt x="0" y="595"/>
                  <a:pt x="0" y="558"/>
                  <a:pt x="3" y="522"/>
                </a:cubicBezTo>
                <a:cubicBezTo>
                  <a:pt x="29" y="248"/>
                  <a:pt x="247" y="30"/>
                  <a:pt x="522" y="4"/>
                </a:cubicBezTo>
                <a:cubicBezTo>
                  <a:pt x="558" y="0"/>
                  <a:pt x="594" y="0"/>
                  <a:pt x="630" y="4"/>
                </a:cubicBezTo>
                <a:cubicBezTo>
                  <a:pt x="905" y="30"/>
                  <a:pt x="1123" y="248"/>
                  <a:pt x="1149" y="522"/>
                </a:cubicBezTo>
                <a:cubicBezTo>
                  <a:pt x="1152" y="558"/>
                  <a:pt x="1152" y="595"/>
                  <a:pt x="1149" y="631"/>
                </a:cubicBezTo>
                <a:cubicBezTo>
                  <a:pt x="1123" y="905"/>
                  <a:pt x="905" y="1123"/>
                  <a:pt x="630" y="1149"/>
                </a:cubicBezTo>
                <a:cubicBezTo>
                  <a:pt x="612" y="1151"/>
                  <a:pt x="594" y="1152"/>
                  <a:pt x="576" y="1152"/>
                </a:cubicBezTo>
                <a:close/>
                <a:moveTo>
                  <a:pt x="576" y="25"/>
                </a:moveTo>
                <a:cubicBezTo>
                  <a:pt x="559" y="25"/>
                  <a:pt x="541" y="26"/>
                  <a:pt x="524" y="28"/>
                </a:cubicBezTo>
                <a:cubicBezTo>
                  <a:pt x="261" y="53"/>
                  <a:pt x="52" y="261"/>
                  <a:pt x="27" y="525"/>
                </a:cubicBezTo>
                <a:cubicBezTo>
                  <a:pt x="24" y="559"/>
                  <a:pt x="24" y="594"/>
                  <a:pt x="27" y="628"/>
                </a:cubicBezTo>
                <a:cubicBezTo>
                  <a:pt x="52" y="891"/>
                  <a:pt x="261" y="1100"/>
                  <a:pt x="524" y="1125"/>
                </a:cubicBezTo>
                <a:cubicBezTo>
                  <a:pt x="558" y="1128"/>
                  <a:pt x="594" y="1128"/>
                  <a:pt x="628" y="1125"/>
                </a:cubicBezTo>
                <a:cubicBezTo>
                  <a:pt x="891" y="1100"/>
                  <a:pt x="1100" y="891"/>
                  <a:pt x="1125" y="628"/>
                </a:cubicBezTo>
                <a:cubicBezTo>
                  <a:pt x="1128" y="594"/>
                  <a:pt x="1128" y="559"/>
                  <a:pt x="1125" y="525"/>
                </a:cubicBezTo>
                <a:cubicBezTo>
                  <a:pt x="1100" y="261"/>
                  <a:pt x="891" y="53"/>
                  <a:pt x="628" y="28"/>
                </a:cubicBezTo>
                <a:cubicBezTo>
                  <a:pt x="611" y="26"/>
                  <a:pt x="593" y="25"/>
                  <a:pt x="576" y="25"/>
                </a:cubicBezTo>
                <a:close/>
              </a:path>
            </a:pathLst>
          </a:custGeom>
          <a:solidFill>
            <a:srgbClr val="FFC000"/>
          </a:solidFill>
          <a:ln w="38100">
            <a:solidFill>
              <a:schemeClr val="tx1"/>
            </a:solid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0" name="矩形 28">
            <a:extLst>
              <a:ext uri="{FF2B5EF4-FFF2-40B4-BE49-F238E27FC236}">
                <a16:creationId xmlns:a16="http://schemas.microsoft.com/office/drawing/2014/main" id="{6E8B913F-976B-1936-2F25-5934E2982907}"/>
              </a:ext>
            </a:extLst>
          </p:cNvPr>
          <p:cNvSpPr/>
          <p:nvPr/>
        </p:nvSpPr>
        <p:spPr>
          <a:xfrm flipV="1">
            <a:off x="-15241" y="5004742"/>
            <a:ext cx="12191365"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3" name="矩形 40">
            <a:extLst>
              <a:ext uri="{FF2B5EF4-FFF2-40B4-BE49-F238E27FC236}">
                <a16:creationId xmlns:a16="http://schemas.microsoft.com/office/drawing/2014/main" id="{C0897F67-38C2-D076-5612-58906604AE53}"/>
              </a:ext>
            </a:extLst>
          </p:cNvPr>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34" name="直接连接符 41">
            <a:extLst>
              <a:ext uri="{FF2B5EF4-FFF2-40B4-BE49-F238E27FC236}">
                <a16:creationId xmlns:a16="http://schemas.microsoft.com/office/drawing/2014/main" id="{41F673A1-6C54-C7CF-DA6F-9B69D32EC563}"/>
              </a:ext>
            </a:extLst>
          </p:cNvPr>
          <p:cNvCxnSpPr>
            <a:stCxn id="33"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42">
            <a:extLst>
              <a:ext uri="{FF2B5EF4-FFF2-40B4-BE49-F238E27FC236}">
                <a16:creationId xmlns:a16="http://schemas.microsoft.com/office/drawing/2014/main" id="{D205E882-397C-CE31-715B-005A12ECACB7}"/>
              </a:ext>
            </a:extLst>
          </p:cNvPr>
          <p:cNvSpPr/>
          <p:nvPr/>
        </p:nvSpPr>
        <p:spPr>
          <a:xfrm>
            <a:off x="633095" y="74295"/>
            <a:ext cx="3658235"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AWARDS</a:t>
            </a:r>
            <a:endParaRPr lang="zh-CN" altLang="en-US" sz="2300"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6" name="Diamond 3">
            <a:extLst>
              <a:ext uri="{FF2B5EF4-FFF2-40B4-BE49-F238E27FC236}">
                <a16:creationId xmlns:a16="http://schemas.microsoft.com/office/drawing/2014/main" id="{BDCCEBAA-5D9A-7231-CB5B-98BDD20588CE}"/>
              </a:ext>
            </a:extLst>
          </p:cNvPr>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7" name="TextBox 36">
            <a:extLst>
              <a:ext uri="{FF2B5EF4-FFF2-40B4-BE49-F238E27FC236}">
                <a16:creationId xmlns:a16="http://schemas.microsoft.com/office/drawing/2014/main" id="{55BAD9EF-665B-88E1-A6F5-86690FE743A4}"/>
              </a:ext>
            </a:extLst>
          </p:cNvPr>
          <p:cNvSpPr txBox="1"/>
          <p:nvPr/>
        </p:nvSpPr>
        <p:spPr>
          <a:xfrm>
            <a:off x="742620" y="2795868"/>
            <a:ext cx="4388229" cy="646331"/>
          </a:xfrm>
          <a:prstGeom prst="rect">
            <a:avLst/>
          </a:prstGeom>
          <a:noFill/>
        </p:spPr>
        <p:txBody>
          <a:bodyPr wrap="square" rtlCol="0">
            <a:spAutoFit/>
          </a:bodyPr>
          <a:lstStyle/>
          <a:p>
            <a:r>
              <a:rPr lang="en-US" b="1" dirty="0"/>
              <a:t>BEST FILM ACADEMY </a:t>
            </a:r>
          </a:p>
          <a:p>
            <a:r>
              <a:rPr lang="en-US" b="1" dirty="0"/>
              <a:t>SOUTH EAST NIGERIA 2019</a:t>
            </a:r>
          </a:p>
        </p:txBody>
      </p:sp>
      <p:sp>
        <p:nvSpPr>
          <p:cNvPr id="38" name="TextBox 37">
            <a:extLst>
              <a:ext uri="{FF2B5EF4-FFF2-40B4-BE49-F238E27FC236}">
                <a16:creationId xmlns:a16="http://schemas.microsoft.com/office/drawing/2014/main" id="{C0CAEEF7-009F-ADC9-81AE-3CD50703C0A9}"/>
              </a:ext>
            </a:extLst>
          </p:cNvPr>
          <p:cNvSpPr txBox="1"/>
          <p:nvPr/>
        </p:nvSpPr>
        <p:spPr>
          <a:xfrm>
            <a:off x="8634630" y="2795867"/>
            <a:ext cx="2769214" cy="646331"/>
          </a:xfrm>
          <a:prstGeom prst="rect">
            <a:avLst/>
          </a:prstGeom>
          <a:noFill/>
        </p:spPr>
        <p:txBody>
          <a:bodyPr wrap="square" rtlCol="0">
            <a:spAutoFit/>
          </a:bodyPr>
          <a:lstStyle/>
          <a:p>
            <a:r>
              <a:rPr lang="en-US" b="1" dirty="0"/>
              <a:t>MADE IN NIGERIA AWARDS 2022</a:t>
            </a:r>
          </a:p>
        </p:txBody>
      </p:sp>
      <p:sp>
        <p:nvSpPr>
          <p:cNvPr id="39" name="TextBox 38">
            <a:extLst>
              <a:ext uri="{FF2B5EF4-FFF2-40B4-BE49-F238E27FC236}">
                <a16:creationId xmlns:a16="http://schemas.microsoft.com/office/drawing/2014/main" id="{43AA7F11-FD40-453D-5501-2E655C9DE5F0}"/>
              </a:ext>
            </a:extLst>
          </p:cNvPr>
          <p:cNvSpPr txBox="1"/>
          <p:nvPr/>
        </p:nvSpPr>
        <p:spPr>
          <a:xfrm>
            <a:off x="8099429" y="3650351"/>
            <a:ext cx="3429657" cy="369332"/>
          </a:xfrm>
          <a:prstGeom prst="rect">
            <a:avLst/>
          </a:prstGeom>
          <a:noFill/>
        </p:spPr>
        <p:txBody>
          <a:bodyPr wrap="none" rtlCol="0">
            <a:spAutoFit/>
          </a:bodyPr>
          <a:lstStyle/>
          <a:p>
            <a:r>
              <a:rPr lang="en-US" dirty="0"/>
              <a:t>Outstanding in Film/TV Production</a:t>
            </a:r>
          </a:p>
        </p:txBody>
      </p:sp>
      <p:sp>
        <p:nvSpPr>
          <p:cNvPr id="40" name="TextBox 39">
            <a:extLst>
              <a:ext uri="{FF2B5EF4-FFF2-40B4-BE49-F238E27FC236}">
                <a16:creationId xmlns:a16="http://schemas.microsoft.com/office/drawing/2014/main" id="{8157CE51-353F-9F02-76D4-725ED8217675}"/>
              </a:ext>
            </a:extLst>
          </p:cNvPr>
          <p:cNvSpPr txBox="1"/>
          <p:nvPr/>
        </p:nvSpPr>
        <p:spPr>
          <a:xfrm>
            <a:off x="605328" y="3633905"/>
            <a:ext cx="6061435" cy="646331"/>
          </a:xfrm>
          <a:prstGeom prst="rect">
            <a:avLst/>
          </a:prstGeom>
          <a:noFill/>
        </p:spPr>
        <p:txBody>
          <a:bodyPr wrap="square" rtlCol="0">
            <a:spAutoFit/>
          </a:bodyPr>
          <a:lstStyle/>
          <a:p>
            <a:r>
              <a:rPr lang="en-US" dirty="0"/>
              <a:t>Awarded the Best Film Academy </a:t>
            </a:r>
          </a:p>
          <a:p>
            <a:r>
              <a:rPr lang="en-US" dirty="0"/>
              <a:t>in the South East Nigeria 2019</a:t>
            </a:r>
          </a:p>
        </p:txBody>
      </p:sp>
      <p:sp>
        <p:nvSpPr>
          <p:cNvPr id="41" name="Shape 2581">
            <a:extLst>
              <a:ext uri="{FF2B5EF4-FFF2-40B4-BE49-F238E27FC236}">
                <a16:creationId xmlns:a16="http://schemas.microsoft.com/office/drawing/2014/main" id="{8564DD25-7F20-13DF-B4A1-8AEB9DC4BBB7}"/>
              </a:ext>
            </a:extLst>
          </p:cNvPr>
          <p:cNvSpPr/>
          <p:nvPr/>
        </p:nvSpPr>
        <p:spPr>
          <a:xfrm>
            <a:off x="3105853" y="5628696"/>
            <a:ext cx="148318" cy="14863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tx1"/>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2" name="Shape 2581">
            <a:extLst>
              <a:ext uri="{FF2B5EF4-FFF2-40B4-BE49-F238E27FC236}">
                <a16:creationId xmlns:a16="http://schemas.microsoft.com/office/drawing/2014/main" id="{A7920225-63F3-84E6-116B-A815E1FB314E}"/>
              </a:ext>
            </a:extLst>
          </p:cNvPr>
          <p:cNvSpPr/>
          <p:nvPr/>
        </p:nvSpPr>
        <p:spPr>
          <a:xfrm>
            <a:off x="5349542" y="5638123"/>
            <a:ext cx="148318" cy="148637"/>
          </a:xfrm>
          <a:custGeom>
            <a:avLst/>
            <a:gdLst/>
            <a:ahLst/>
            <a:cxnLst>
              <a:cxn ang="0">
                <a:pos x="wd2" y="hd2"/>
              </a:cxn>
              <a:cxn ang="5400000">
                <a:pos x="wd2" y="hd2"/>
              </a:cxn>
              <a:cxn ang="10800000">
                <a:pos x="wd2" y="hd2"/>
              </a:cxn>
              <a:cxn ang="16200000">
                <a:pos x="wd2" y="hd2"/>
              </a:cxn>
            </a:cxnLst>
            <a:rect l="0" t="0" r="r" b="b"/>
            <a:pathLst>
              <a:path w="21600" h="21600" extrusionOk="0">
                <a:moveTo>
                  <a:pt x="0" y="7344"/>
                </a:moveTo>
                <a:lnTo>
                  <a:pt x="7343" y="7344"/>
                </a:lnTo>
                <a:lnTo>
                  <a:pt x="7343" y="0"/>
                </a:lnTo>
                <a:lnTo>
                  <a:pt x="14255" y="0"/>
                </a:lnTo>
                <a:lnTo>
                  <a:pt x="14255" y="7344"/>
                </a:lnTo>
                <a:lnTo>
                  <a:pt x="21600" y="7344"/>
                </a:lnTo>
                <a:lnTo>
                  <a:pt x="21600" y="14256"/>
                </a:lnTo>
                <a:lnTo>
                  <a:pt x="14255" y="14256"/>
                </a:lnTo>
                <a:lnTo>
                  <a:pt x="14255" y="21600"/>
                </a:lnTo>
                <a:lnTo>
                  <a:pt x="7343" y="21600"/>
                </a:lnTo>
                <a:lnTo>
                  <a:pt x="7343" y="14256"/>
                </a:lnTo>
                <a:lnTo>
                  <a:pt x="0" y="14256"/>
                </a:lnTo>
                <a:cubicBezTo>
                  <a:pt x="0" y="14256"/>
                  <a:pt x="0" y="7344"/>
                  <a:pt x="0" y="7344"/>
                </a:cubicBezTo>
                <a:close/>
              </a:path>
            </a:pathLst>
          </a:custGeom>
          <a:solidFill>
            <a:schemeClr val="tx1"/>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3" name="Shape 2583">
            <a:extLst>
              <a:ext uri="{FF2B5EF4-FFF2-40B4-BE49-F238E27FC236}">
                <a16:creationId xmlns:a16="http://schemas.microsoft.com/office/drawing/2014/main" id="{5B9ECAF9-FA39-4E0D-439B-F41BE16D4F5C}"/>
              </a:ext>
            </a:extLst>
          </p:cNvPr>
          <p:cNvSpPr/>
          <p:nvPr/>
        </p:nvSpPr>
        <p:spPr>
          <a:xfrm>
            <a:off x="7587859" y="5624585"/>
            <a:ext cx="148319" cy="1189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8640"/>
                </a:lnTo>
                <a:lnTo>
                  <a:pt x="0" y="8640"/>
                </a:lnTo>
                <a:cubicBezTo>
                  <a:pt x="0" y="8640"/>
                  <a:pt x="0" y="0"/>
                  <a:pt x="0" y="0"/>
                </a:cubicBezTo>
                <a:close/>
                <a:moveTo>
                  <a:pt x="0" y="12960"/>
                </a:moveTo>
                <a:lnTo>
                  <a:pt x="21600" y="12960"/>
                </a:lnTo>
                <a:lnTo>
                  <a:pt x="21600" y="21600"/>
                </a:lnTo>
                <a:lnTo>
                  <a:pt x="0" y="21600"/>
                </a:lnTo>
                <a:cubicBezTo>
                  <a:pt x="0" y="21600"/>
                  <a:pt x="0" y="12960"/>
                  <a:pt x="0" y="12960"/>
                </a:cubicBezTo>
                <a:close/>
              </a:path>
            </a:pathLst>
          </a:custGeom>
          <a:solidFill>
            <a:schemeClr val="tx1"/>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4" name="Oval 43">
            <a:extLst>
              <a:ext uri="{FF2B5EF4-FFF2-40B4-BE49-F238E27FC236}">
                <a16:creationId xmlns:a16="http://schemas.microsoft.com/office/drawing/2014/main" id="{8D26F69D-D26F-0A93-F00D-FAA7CC6F04A0}"/>
              </a:ext>
            </a:extLst>
          </p:cNvPr>
          <p:cNvSpPr/>
          <p:nvPr/>
        </p:nvSpPr>
        <p:spPr>
          <a:xfrm>
            <a:off x="8456162" y="5470290"/>
            <a:ext cx="673716" cy="673716"/>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5" name="Shape 4114">
            <a:extLst>
              <a:ext uri="{FF2B5EF4-FFF2-40B4-BE49-F238E27FC236}">
                <a16:creationId xmlns:a16="http://schemas.microsoft.com/office/drawing/2014/main" id="{63101686-C534-622D-6F37-7F8A6AB0098A}"/>
              </a:ext>
            </a:extLst>
          </p:cNvPr>
          <p:cNvSpPr/>
          <p:nvPr/>
        </p:nvSpPr>
        <p:spPr>
          <a:xfrm>
            <a:off x="8634630" y="5630628"/>
            <a:ext cx="343684" cy="351340"/>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tx1"/>
          </a:solidFill>
          <a:ln w="12700">
            <a:miter lim="400000"/>
          </a:ln>
        </p:spPr>
        <p:txBody>
          <a:bodyPr lIns="38100" tIns="38100" rIns="38100" bIns="38100" anchor="ctr"/>
          <a:lstStyle/>
          <a:p>
            <a:pPr lvl="0">
              <a:defRPr sz="3200">
                <a:solidFill>
                  <a:srgbClr val="FFFFFF"/>
                </a:solidFill>
                <a:latin typeface="Helvetica Light"/>
                <a:ea typeface="Helvetica Light"/>
                <a:cs typeface="Helvetica Light"/>
                <a:sym typeface="Helvetica Light"/>
              </a:defRPr>
            </a:pPr>
            <a:endParaRPr>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6" name="Oval 45">
            <a:extLst>
              <a:ext uri="{FF2B5EF4-FFF2-40B4-BE49-F238E27FC236}">
                <a16:creationId xmlns:a16="http://schemas.microsoft.com/office/drawing/2014/main" id="{0D2AC79F-4BBA-222A-67DA-4785AA5547D4}"/>
              </a:ext>
            </a:extLst>
          </p:cNvPr>
          <p:cNvSpPr/>
          <p:nvPr/>
        </p:nvSpPr>
        <p:spPr>
          <a:xfrm>
            <a:off x="6199964" y="5470290"/>
            <a:ext cx="673716" cy="673716"/>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grpSp>
        <p:nvGrpSpPr>
          <p:cNvPr id="47" name="Group 486">
            <a:extLst>
              <a:ext uri="{FF2B5EF4-FFF2-40B4-BE49-F238E27FC236}">
                <a16:creationId xmlns:a16="http://schemas.microsoft.com/office/drawing/2014/main" id="{2C163E5B-AC9E-7C01-D683-A347224334DC}"/>
              </a:ext>
            </a:extLst>
          </p:cNvPr>
          <p:cNvGrpSpPr/>
          <p:nvPr/>
        </p:nvGrpSpPr>
        <p:grpSpPr bwMode="auto">
          <a:xfrm>
            <a:off x="6399178" y="5671484"/>
            <a:ext cx="296199" cy="254510"/>
            <a:chOff x="0" y="0"/>
            <a:chExt cx="576" cy="495"/>
          </a:xfrm>
          <a:solidFill>
            <a:schemeClr val="tx1"/>
          </a:solidFill>
        </p:grpSpPr>
        <p:sp>
          <p:nvSpPr>
            <p:cNvPr id="48" name="AutoShape 484">
              <a:extLst>
                <a:ext uri="{FF2B5EF4-FFF2-40B4-BE49-F238E27FC236}">
                  <a16:creationId xmlns:a16="http://schemas.microsoft.com/office/drawing/2014/main" id="{A53263DA-0061-5EB6-379C-17ADBB699C57}"/>
                </a:ext>
              </a:extLst>
            </p:cNvPr>
            <p:cNvSpPr/>
            <p:nvPr/>
          </p:nvSpPr>
          <p:spPr bwMode="auto">
            <a:xfrm>
              <a:off x="0" y="0"/>
              <a:ext cx="495" cy="49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8899" y="18001"/>
                  </a:moveTo>
                  <a:cubicBezTo>
                    <a:pt x="18899" y="18497"/>
                    <a:pt x="18494" y="18901"/>
                    <a:pt x="17999" y="18901"/>
                  </a:cubicBezTo>
                  <a:lnTo>
                    <a:pt x="3601" y="18901"/>
                  </a:lnTo>
                  <a:cubicBezTo>
                    <a:pt x="3105" y="18901"/>
                    <a:pt x="2701" y="18497"/>
                    <a:pt x="2701" y="18001"/>
                  </a:cubicBezTo>
                  <a:lnTo>
                    <a:pt x="2701" y="3598"/>
                  </a:lnTo>
                  <a:cubicBezTo>
                    <a:pt x="2701" y="3102"/>
                    <a:pt x="3105" y="2699"/>
                    <a:pt x="3601" y="2699"/>
                  </a:cubicBezTo>
                  <a:lnTo>
                    <a:pt x="16077" y="2699"/>
                  </a:lnTo>
                  <a:lnTo>
                    <a:pt x="18707" y="70"/>
                  </a:lnTo>
                  <a:cubicBezTo>
                    <a:pt x="18478" y="25"/>
                    <a:pt x="18241" y="0"/>
                    <a:pt x="17999" y="0"/>
                  </a:cubicBezTo>
                  <a:lnTo>
                    <a:pt x="3601" y="0"/>
                  </a:lnTo>
                  <a:cubicBezTo>
                    <a:pt x="1612" y="0"/>
                    <a:pt x="0" y="1611"/>
                    <a:pt x="0" y="3598"/>
                  </a:cubicBezTo>
                  <a:lnTo>
                    <a:pt x="0" y="18001"/>
                  </a:lnTo>
                  <a:cubicBezTo>
                    <a:pt x="0" y="19989"/>
                    <a:pt x="1612" y="21600"/>
                    <a:pt x="3601" y="21600"/>
                  </a:cubicBezTo>
                  <a:lnTo>
                    <a:pt x="17999" y="21600"/>
                  </a:lnTo>
                  <a:cubicBezTo>
                    <a:pt x="19988" y="21600"/>
                    <a:pt x="21600" y="19989"/>
                    <a:pt x="21600" y="18001"/>
                  </a:cubicBezTo>
                  <a:lnTo>
                    <a:pt x="21600" y="10014"/>
                  </a:lnTo>
                  <a:lnTo>
                    <a:pt x="18899" y="12712"/>
                  </a:lnTo>
                  <a:lnTo>
                    <a:pt x="18899" y="18001"/>
                  </a:lnTo>
                  <a:close/>
                  <a:moveTo>
                    <a:pt x="18899" y="1800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a:solidFill>
                  <a:schemeClr val="bg2"/>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9" name="AutoShape 485">
              <a:extLst>
                <a:ext uri="{FF2B5EF4-FFF2-40B4-BE49-F238E27FC236}">
                  <a16:creationId xmlns:a16="http://schemas.microsoft.com/office/drawing/2014/main" id="{F45CBC1F-5AA3-BD8C-3E3A-C5EBC7EC7871}"/>
                </a:ext>
              </a:extLst>
            </p:cNvPr>
            <p:cNvSpPr/>
            <p:nvPr/>
          </p:nvSpPr>
          <p:spPr bwMode="auto">
            <a:xfrm>
              <a:off x="208" y="0"/>
              <a:ext cx="368" cy="36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2496" y="13916"/>
                  </a:moveTo>
                  <a:lnTo>
                    <a:pt x="2496" y="13917"/>
                  </a:lnTo>
                  <a:lnTo>
                    <a:pt x="2495" y="13919"/>
                  </a:lnTo>
                  <a:lnTo>
                    <a:pt x="2496" y="13919"/>
                  </a:lnTo>
                  <a:lnTo>
                    <a:pt x="0" y="21600"/>
                  </a:lnTo>
                  <a:lnTo>
                    <a:pt x="7681" y="19104"/>
                  </a:lnTo>
                  <a:lnTo>
                    <a:pt x="7684" y="19103"/>
                  </a:lnTo>
                  <a:lnTo>
                    <a:pt x="7683" y="19102"/>
                  </a:lnTo>
                  <a:lnTo>
                    <a:pt x="21600" y="5186"/>
                  </a:lnTo>
                  <a:lnTo>
                    <a:pt x="16414" y="0"/>
                  </a:lnTo>
                  <a:lnTo>
                    <a:pt x="2498" y="13916"/>
                  </a:lnTo>
                  <a:lnTo>
                    <a:pt x="2496" y="13916"/>
                  </a:lnTo>
                  <a:close/>
                  <a:moveTo>
                    <a:pt x="7041" y="18061"/>
                  </a:moveTo>
                  <a:lnTo>
                    <a:pt x="1855" y="19745"/>
                  </a:lnTo>
                  <a:lnTo>
                    <a:pt x="3540" y="14559"/>
                  </a:lnTo>
                  <a:lnTo>
                    <a:pt x="7041" y="18061"/>
                  </a:lnTo>
                  <a:close/>
                  <a:moveTo>
                    <a:pt x="7041" y="18061"/>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a:solidFill>
                  <a:schemeClr val="bg2"/>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50" name="Oval 49">
            <a:extLst>
              <a:ext uri="{FF2B5EF4-FFF2-40B4-BE49-F238E27FC236}">
                <a16:creationId xmlns:a16="http://schemas.microsoft.com/office/drawing/2014/main" id="{6B2DE48A-DE04-BAF5-C82E-796D216F25CB}"/>
              </a:ext>
            </a:extLst>
          </p:cNvPr>
          <p:cNvSpPr/>
          <p:nvPr/>
        </p:nvSpPr>
        <p:spPr>
          <a:xfrm>
            <a:off x="1848188" y="5451436"/>
            <a:ext cx="673716" cy="673716"/>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1" name="Freeform 48">
            <a:extLst>
              <a:ext uri="{FF2B5EF4-FFF2-40B4-BE49-F238E27FC236}">
                <a16:creationId xmlns:a16="http://schemas.microsoft.com/office/drawing/2014/main" id="{48FD3241-68D4-D5FA-C291-583EB7CFD34C}"/>
              </a:ext>
            </a:extLst>
          </p:cNvPr>
          <p:cNvSpPr>
            <a:spLocks noChangeAspect="1" noChangeArrowheads="1"/>
          </p:cNvSpPr>
          <p:nvPr/>
        </p:nvSpPr>
        <p:spPr bwMode="auto">
          <a:xfrm>
            <a:off x="2066350" y="5670989"/>
            <a:ext cx="218155" cy="261099"/>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chemeClr val="tx1"/>
          </a:solidFill>
          <a:ln>
            <a:noFill/>
          </a:ln>
          <a:effectLst/>
        </p:spPr>
        <p:txBody>
          <a:bodyPr wrap="square" anchor="ctr">
            <a:noAutofit/>
          </a:bodyPr>
          <a:lstStyle/>
          <a:p>
            <a:pPr>
              <a:defRPr/>
            </a:pP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2" name="Oval 51">
            <a:extLst>
              <a:ext uri="{FF2B5EF4-FFF2-40B4-BE49-F238E27FC236}">
                <a16:creationId xmlns:a16="http://schemas.microsoft.com/office/drawing/2014/main" id="{13F21A3A-2D3B-D12B-B7AF-97511A299A16}"/>
              </a:ext>
            </a:extLst>
          </p:cNvPr>
          <p:cNvSpPr/>
          <p:nvPr/>
        </p:nvSpPr>
        <p:spPr>
          <a:xfrm>
            <a:off x="3895404" y="5460863"/>
            <a:ext cx="673716" cy="673716"/>
          </a:xfrm>
          <a:prstGeom prst="ellipse">
            <a:avLst/>
          </a:pr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3" name="Freeform 273">
            <a:extLst>
              <a:ext uri="{FF2B5EF4-FFF2-40B4-BE49-F238E27FC236}">
                <a16:creationId xmlns:a16="http://schemas.microsoft.com/office/drawing/2014/main" id="{F004840E-60F2-FC96-9527-BF7A58BAE787}"/>
              </a:ext>
            </a:extLst>
          </p:cNvPr>
          <p:cNvSpPr>
            <a:spLocks noChangeArrowheads="1"/>
          </p:cNvSpPr>
          <p:nvPr/>
        </p:nvSpPr>
        <p:spPr bwMode="auto">
          <a:xfrm>
            <a:off x="4091749" y="5689312"/>
            <a:ext cx="273068" cy="186175"/>
          </a:xfrm>
          <a:custGeom>
            <a:avLst/>
            <a:gdLst>
              <a:gd name="T0" fmla="*/ 925 w 949"/>
              <a:gd name="T1" fmla="*/ 40 h 647"/>
              <a:gd name="T2" fmla="*/ 868 w 949"/>
              <a:gd name="T3" fmla="*/ 17 h 647"/>
              <a:gd name="T4" fmla="*/ 742 w 949"/>
              <a:gd name="T5" fmla="*/ 0 h 647"/>
              <a:gd name="T6" fmla="*/ 725 w 949"/>
              <a:gd name="T7" fmla="*/ 40 h 647"/>
              <a:gd name="T8" fmla="*/ 148 w 949"/>
              <a:gd name="T9" fmla="*/ 17 h 647"/>
              <a:gd name="T10" fmla="*/ 97 w 949"/>
              <a:gd name="T11" fmla="*/ 0 h 647"/>
              <a:gd name="T12" fmla="*/ 85 w 949"/>
              <a:gd name="T13" fmla="*/ 40 h 647"/>
              <a:gd name="T14" fmla="*/ 0 w 949"/>
              <a:gd name="T15" fmla="*/ 69 h 647"/>
              <a:gd name="T16" fmla="*/ 28 w 949"/>
              <a:gd name="T17" fmla="*/ 646 h 647"/>
              <a:gd name="T18" fmla="*/ 948 w 949"/>
              <a:gd name="T19" fmla="*/ 617 h 647"/>
              <a:gd name="T20" fmla="*/ 925 w 949"/>
              <a:gd name="T21" fmla="*/ 40 h 647"/>
              <a:gd name="T22" fmla="*/ 114 w 949"/>
              <a:gd name="T23" fmla="*/ 80 h 647"/>
              <a:gd name="T24" fmla="*/ 114 w 949"/>
              <a:gd name="T25" fmla="*/ 160 h 647"/>
              <a:gd name="T26" fmla="*/ 114 w 949"/>
              <a:gd name="T27" fmla="*/ 80 h 647"/>
              <a:gd name="T28" fmla="*/ 851 w 949"/>
              <a:gd name="T29" fmla="*/ 97 h 647"/>
              <a:gd name="T30" fmla="*/ 725 w 949"/>
              <a:gd name="T31" fmla="*/ 114 h 647"/>
              <a:gd name="T32" fmla="*/ 742 w 949"/>
              <a:gd name="T33" fmla="*/ 143 h 647"/>
              <a:gd name="T34" fmla="*/ 868 w 949"/>
              <a:gd name="T35" fmla="*/ 131 h 647"/>
              <a:gd name="T36" fmla="*/ 851 w 949"/>
              <a:gd name="T37" fmla="*/ 97 h 647"/>
              <a:gd name="T38" fmla="*/ 474 w 949"/>
              <a:gd name="T39" fmla="*/ 74 h 647"/>
              <a:gd name="T40" fmla="*/ 474 w 949"/>
              <a:gd name="T41" fmla="*/ 611 h 647"/>
              <a:gd name="T42" fmla="*/ 474 w 949"/>
              <a:gd name="T43" fmla="*/ 74 h 647"/>
              <a:gd name="T44" fmla="*/ 474 w 949"/>
              <a:gd name="T45" fmla="*/ 131 h 647"/>
              <a:gd name="T46" fmla="*/ 474 w 949"/>
              <a:gd name="T47" fmla="*/ 560 h 647"/>
              <a:gd name="T48" fmla="*/ 474 w 949"/>
              <a:gd name="T49" fmla="*/ 131 h 647"/>
              <a:gd name="T50" fmla="*/ 474 w 949"/>
              <a:gd name="T51" fmla="*/ 188 h 647"/>
              <a:gd name="T52" fmla="*/ 474 w 949"/>
              <a:gd name="T53" fmla="*/ 497 h 647"/>
              <a:gd name="T54" fmla="*/ 474 w 949"/>
              <a:gd name="T55" fmla="*/ 188 h 647"/>
              <a:gd name="T56" fmla="*/ 474 w 949"/>
              <a:gd name="T57" fmla="*/ 229 h 647"/>
              <a:gd name="T58" fmla="*/ 497 w 949"/>
              <a:gd name="T59" fmla="*/ 251 h 647"/>
              <a:gd name="T60" fmla="*/ 394 w 949"/>
              <a:gd name="T61" fmla="*/ 423 h 647"/>
              <a:gd name="T62" fmla="*/ 474 w 949"/>
              <a:gd name="T63" fmla="*/ 22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9" h="647">
                <a:moveTo>
                  <a:pt x="925" y="40"/>
                </a:moveTo>
                <a:lnTo>
                  <a:pt x="925" y="40"/>
                </a:lnTo>
                <a:cubicBezTo>
                  <a:pt x="868" y="40"/>
                  <a:pt x="868" y="40"/>
                  <a:pt x="868" y="40"/>
                </a:cubicBezTo>
                <a:cubicBezTo>
                  <a:pt x="868" y="17"/>
                  <a:pt x="868" y="17"/>
                  <a:pt x="868" y="17"/>
                </a:cubicBezTo>
                <a:cubicBezTo>
                  <a:pt x="868" y="6"/>
                  <a:pt x="862" y="0"/>
                  <a:pt x="851" y="0"/>
                </a:cubicBezTo>
                <a:cubicBezTo>
                  <a:pt x="742" y="0"/>
                  <a:pt x="742" y="0"/>
                  <a:pt x="742" y="0"/>
                </a:cubicBezTo>
                <a:cubicBezTo>
                  <a:pt x="731" y="0"/>
                  <a:pt x="725" y="6"/>
                  <a:pt x="725" y="17"/>
                </a:cubicBezTo>
                <a:cubicBezTo>
                  <a:pt x="725" y="40"/>
                  <a:pt x="725" y="40"/>
                  <a:pt x="725" y="40"/>
                </a:cubicBezTo>
                <a:cubicBezTo>
                  <a:pt x="148" y="40"/>
                  <a:pt x="148" y="40"/>
                  <a:pt x="148" y="40"/>
                </a:cubicBezTo>
                <a:cubicBezTo>
                  <a:pt x="148" y="17"/>
                  <a:pt x="148" y="17"/>
                  <a:pt x="148" y="17"/>
                </a:cubicBezTo>
                <a:cubicBezTo>
                  <a:pt x="148" y="6"/>
                  <a:pt x="148" y="0"/>
                  <a:pt x="137" y="0"/>
                </a:cubicBezTo>
                <a:cubicBezTo>
                  <a:pt x="97" y="0"/>
                  <a:pt x="97" y="0"/>
                  <a:pt x="97" y="0"/>
                </a:cubicBezTo>
                <a:cubicBezTo>
                  <a:pt x="91" y="0"/>
                  <a:pt x="85" y="6"/>
                  <a:pt x="85" y="17"/>
                </a:cubicBezTo>
                <a:cubicBezTo>
                  <a:pt x="85" y="40"/>
                  <a:pt x="85" y="40"/>
                  <a:pt x="85" y="40"/>
                </a:cubicBezTo>
                <a:cubicBezTo>
                  <a:pt x="28" y="40"/>
                  <a:pt x="28" y="40"/>
                  <a:pt x="28" y="40"/>
                </a:cubicBezTo>
                <a:cubicBezTo>
                  <a:pt x="11" y="40"/>
                  <a:pt x="0" y="51"/>
                  <a:pt x="0" y="69"/>
                </a:cubicBezTo>
                <a:cubicBezTo>
                  <a:pt x="0" y="617"/>
                  <a:pt x="0" y="617"/>
                  <a:pt x="0" y="617"/>
                </a:cubicBezTo>
                <a:cubicBezTo>
                  <a:pt x="0" y="634"/>
                  <a:pt x="11" y="646"/>
                  <a:pt x="28" y="646"/>
                </a:cubicBezTo>
                <a:cubicBezTo>
                  <a:pt x="925" y="646"/>
                  <a:pt x="925" y="646"/>
                  <a:pt x="925" y="646"/>
                </a:cubicBezTo>
                <a:cubicBezTo>
                  <a:pt x="942" y="646"/>
                  <a:pt x="948" y="634"/>
                  <a:pt x="948" y="617"/>
                </a:cubicBezTo>
                <a:cubicBezTo>
                  <a:pt x="948" y="69"/>
                  <a:pt x="948" y="69"/>
                  <a:pt x="948" y="69"/>
                </a:cubicBezTo>
                <a:cubicBezTo>
                  <a:pt x="948" y="51"/>
                  <a:pt x="942" y="40"/>
                  <a:pt x="925" y="40"/>
                </a:cubicBezTo>
                <a:close/>
                <a:moveTo>
                  <a:pt x="114" y="80"/>
                </a:moveTo>
                <a:lnTo>
                  <a:pt x="114" y="80"/>
                </a:lnTo>
                <a:cubicBezTo>
                  <a:pt x="97" y="80"/>
                  <a:pt x="74" y="97"/>
                  <a:pt x="74" y="120"/>
                </a:cubicBezTo>
                <a:cubicBezTo>
                  <a:pt x="74" y="143"/>
                  <a:pt x="97" y="160"/>
                  <a:pt x="114" y="160"/>
                </a:cubicBezTo>
                <a:cubicBezTo>
                  <a:pt x="143" y="160"/>
                  <a:pt x="160" y="143"/>
                  <a:pt x="160" y="120"/>
                </a:cubicBezTo>
                <a:cubicBezTo>
                  <a:pt x="160" y="97"/>
                  <a:pt x="143" y="80"/>
                  <a:pt x="114" y="80"/>
                </a:cubicBezTo>
                <a:close/>
                <a:moveTo>
                  <a:pt x="851" y="97"/>
                </a:moveTo>
                <a:lnTo>
                  <a:pt x="851" y="97"/>
                </a:lnTo>
                <a:cubicBezTo>
                  <a:pt x="742" y="97"/>
                  <a:pt x="742" y="97"/>
                  <a:pt x="742" y="97"/>
                </a:cubicBezTo>
                <a:cubicBezTo>
                  <a:pt x="731" y="97"/>
                  <a:pt x="725" y="103"/>
                  <a:pt x="725" y="114"/>
                </a:cubicBezTo>
                <a:cubicBezTo>
                  <a:pt x="725" y="131"/>
                  <a:pt x="725" y="131"/>
                  <a:pt x="725" y="131"/>
                </a:cubicBezTo>
                <a:cubicBezTo>
                  <a:pt x="725" y="137"/>
                  <a:pt x="731" y="143"/>
                  <a:pt x="742" y="143"/>
                </a:cubicBezTo>
                <a:cubicBezTo>
                  <a:pt x="851" y="143"/>
                  <a:pt x="851" y="143"/>
                  <a:pt x="851" y="143"/>
                </a:cubicBezTo>
                <a:cubicBezTo>
                  <a:pt x="862" y="143"/>
                  <a:pt x="868" y="137"/>
                  <a:pt x="868" y="131"/>
                </a:cubicBezTo>
                <a:cubicBezTo>
                  <a:pt x="868" y="114"/>
                  <a:pt x="868" y="114"/>
                  <a:pt x="868" y="114"/>
                </a:cubicBezTo>
                <a:cubicBezTo>
                  <a:pt x="868" y="103"/>
                  <a:pt x="862" y="97"/>
                  <a:pt x="851" y="97"/>
                </a:cubicBezTo>
                <a:close/>
                <a:moveTo>
                  <a:pt x="474" y="74"/>
                </a:moveTo>
                <a:lnTo>
                  <a:pt x="474" y="74"/>
                </a:lnTo>
                <a:cubicBezTo>
                  <a:pt x="623" y="74"/>
                  <a:pt x="742" y="194"/>
                  <a:pt x="742" y="343"/>
                </a:cubicBezTo>
                <a:cubicBezTo>
                  <a:pt x="742" y="491"/>
                  <a:pt x="623" y="611"/>
                  <a:pt x="474" y="611"/>
                </a:cubicBezTo>
                <a:cubicBezTo>
                  <a:pt x="331" y="611"/>
                  <a:pt x="206" y="491"/>
                  <a:pt x="206" y="343"/>
                </a:cubicBezTo>
                <a:cubicBezTo>
                  <a:pt x="206" y="194"/>
                  <a:pt x="331" y="74"/>
                  <a:pt x="474" y="74"/>
                </a:cubicBezTo>
                <a:close/>
                <a:moveTo>
                  <a:pt x="474" y="131"/>
                </a:moveTo>
                <a:lnTo>
                  <a:pt x="474" y="131"/>
                </a:lnTo>
                <a:cubicBezTo>
                  <a:pt x="594" y="131"/>
                  <a:pt x="691" y="223"/>
                  <a:pt x="691" y="343"/>
                </a:cubicBezTo>
                <a:cubicBezTo>
                  <a:pt x="691" y="463"/>
                  <a:pt x="594" y="560"/>
                  <a:pt x="474" y="560"/>
                </a:cubicBezTo>
                <a:cubicBezTo>
                  <a:pt x="360" y="560"/>
                  <a:pt x="263" y="463"/>
                  <a:pt x="263" y="343"/>
                </a:cubicBezTo>
                <a:cubicBezTo>
                  <a:pt x="263" y="223"/>
                  <a:pt x="360" y="131"/>
                  <a:pt x="474" y="131"/>
                </a:cubicBezTo>
                <a:close/>
                <a:moveTo>
                  <a:pt x="474" y="188"/>
                </a:moveTo>
                <a:lnTo>
                  <a:pt x="474" y="188"/>
                </a:lnTo>
                <a:cubicBezTo>
                  <a:pt x="560" y="188"/>
                  <a:pt x="628" y="257"/>
                  <a:pt x="628" y="343"/>
                </a:cubicBezTo>
                <a:cubicBezTo>
                  <a:pt x="628" y="428"/>
                  <a:pt x="560" y="497"/>
                  <a:pt x="474" y="497"/>
                </a:cubicBezTo>
                <a:cubicBezTo>
                  <a:pt x="394" y="497"/>
                  <a:pt x="325" y="428"/>
                  <a:pt x="325" y="343"/>
                </a:cubicBezTo>
                <a:cubicBezTo>
                  <a:pt x="325" y="257"/>
                  <a:pt x="394" y="188"/>
                  <a:pt x="474" y="188"/>
                </a:cubicBezTo>
                <a:close/>
                <a:moveTo>
                  <a:pt x="474" y="229"/>
                </a:moveTo>
                <a:lnTo>
                  <a:pt x="474" y="229"/>
                </a:lnTo>
                <a:cubicBezTo>
                  <a:pt x="514" y="229"/>
                  <a:pt x="542" y="246"/>
                  <a:pt x="565" y="268"/>
                </a:cubicBezTo>
                <a:cubicBezTo>
                  <a:pt x="548" y="257"/>
                  <a:pt x="520" y="251"/>
                  <a:pt x="497" y="251"/>
                </a:cubicBezTo>
                <a:cubicBezTo>
                  <a:pt x="434" y="251"/>
                  <a:pt x="377" y="303"/>
                  <a:pt x="377" y="366"/>
                </a:cubicBezTo>
                <a:cubicBezTo>
                  <a:pt x="377" y="388"/>
                  <a:pt x="382" y="405"/>
                  <a:pt x="394" y="423"/>
                </a:cubicBezTo>
                <a:cubicBezTo>
                  <a:pt x="371" y="405"/>
                  <a:pt x="360" y="377"/>
                  <a:pt x="360" y="343"/>
                </a:cubicBezTo>
                <a:cubicBezTo>
                  <a:pt x="360" y="280"/>
                  <a:pt x="411" y="229"/>
                  <a:pt x="474" y="229"/>
                </a:cubicBezTo>
                <a:close/>
              </a:path>
            </a:pathLst>
          </a:custGeom>
          <a:solidFill>
            <a:schemeClr val="tx1"/>
          </a:solidFill>
          <a:ln>
            <a:noFill/>
          </a:ln>
          <a:effectLst/>
        </p:spPr>
        <p:txBody>
          <a:bodyPr wrap="none" anchor="ctr"/>
          <a:lstStyle/>
          <a:p>
            <a:endParaRPr lang="en-US"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4" name="Freeform 152">
            <a:extLst>
              <a:ext uri="{FF2B5EF4-FFF2-40B4-BE49-F238E27FC236}">
                <a16:creationId xmlns:a16="http://schemas.microsoft.com/office/drawing/2014/main" id="{15F4A66B-9F11-96B2-54CB-7FE276B1D1A6}"/>
              </a:ext>
            </a:extLst>
          </p:cNvPr>
          <p:cNvSpPr>
            <a:spLocks noEditPoints="1"/>
          </p:cNvSpPr>
          <p:nvPr/>
        </p:nvSpPr>
        <p:spPr bwMode="auto">
          <a:xfrm>
            <a:off x="1718234" y="5337398"/>
            <a:ext cx="948874" cy="948874"/>
          </a:xfrm>
          <a:custGeom>
            <a:avLst/>
            <a:gdLst>
              <a:gd name="T0" fmla="*/ 576 w 1152"/>
              <a:gd name="T1" fmla="*/ 1152 h 1152"/>
              <a:gd name="T2" fmla="*/ 522 w 1152"/>
              <a:gd name="T3" fmla="*/ 1149 h 1152"/>
              <a:gd name="T4" fmla="*/ 3 w 1152"/>
              <a:gd name="T5" fmla="*/ 631 h 1152"/>
              <a:gd name="T6" fmla="*/ 3 w 1152"/>
              <a:gd name="T7" fmla="*/ 522 h 1152"/>
              <a:gd name="T8" fmla="*/ 522 w 1152"/>
              <a:gd name="T9" fmla="*/ 4 h 1152"/>
              <a:gd name="T10" fmla="*/ 630 w 1152"/>
              <a:gd name="T11" fmla="*/ 4 h 1152"/>
              <a:gd name="T12" fmla="*/ 1149 w 1152"/>
              <a:gd name="T13" fmla="*/ 522 h 1152"/>
              <a:gd name="T14" fmla="*/ 1149 w 1152"/>
              <a:gd name="T15" fmla="*/ 631 h 1152"/>
              <a:gd name="T16" fmla="*/ 630 w 1152"/>
              <a:gd name="T17" fmla="*/ 1149 h 1152"/>
              <a:gd name="T18" fmla="*/ 576 w 1152"/>
              <a:gd name="T19" fmla="*/ 1152 h 1152"/>
              <a:gd name="T20" fmla="*/ 576 w 1152"/>
              <a:gd name="T21" fmla="*/ 25 h 1152"/>
              <a:gd name="T22" fmla="*/ 524 w 1152"/>
              <a:gd name="T23" fmla="*/ 28 h 1152"/>
              <a:gd name="T24" fmla="*/ 27 w 1152"/>
              <a:gd name="T25" fmla="*/ 525 h 1152"/>
              <a:gd name="T26" fmla="*/ 27 w 1152"/>
              <a:gd name="T27" fmla="*/ 628 h 1152"/>
              <a:gd name="T28" fmla="*/ 524 w 1152"/>
              <a:gd name="T29" fmla="*/ 1125 h 1152"/>
              <a:gd name="T30" fmla="*/ 628 w 1152"/>
              <a:gd name="T31" fmla="*/ 1125 h 1152"/>
              <a:gd name="T32" fmla="*/ 1125 w 1152"/>
              <a:gd name="T33" fmla="*/ 628 h 1152"/>
              <a:gd name="T34" fmla="*/ 1125 w 1152"/>
              <a:gd name="T35" fmla="*/ 525 h 1152"/>
              <a:gd name="T36" fmla="*/ 628 w 1152"/>
              <a:gd name="T37" fmla="*/ 28 h 1152"/>
              <a:gd name="T38" fmla="*/ 576 w 1152"/>
              <a:gd name="T39" fmla="*/ 2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2" h="1152">
                <a:moveTo>
                  <a:pt x="576" y="1152"/>
                </a:moveTo>
                <a:cubicBezTo>
                  <a:pt x="558" y="1152"/>
                  <a:pt x="540" y="1151"/>
                  <a:pt x="522" y="1149"/>
                </a:cubicBezTo>
                <a:cubicBezTo>
                  <a:pt x="247" y="1123"/>
                  <a:pt x="29" y="905"/>
                  <a:pt x="3" y="631"/>
                </a:cubicBezTo>
                <a:cubicBezTo>
                  <a:pt x="0" y="595"/>
                  <a:pt x="0" y="558"/>
                  <a:pt x="3" y="522"/>
                </a:cubicBezTo>
                <a:cubicBezTo>
                  <a:pt x="29" y="248"/>
                  <a:pt x="247" y="30"/>
                  <a:pt x="522" y="4"/>
                </a:cubicBezTo>
                <a:cubicBezTo>
                  <a:pt x="558" y="0"/>
                  <a:pt x="594" y="0"/>
                  <a:pt x="630" y="4"/>
                </a:cubicBezTo>
                <a:cubicBezTo>
                  <a:pt x="905" y="30"/>
                  <a:pt x="1123" y="248"/>
                  <a:pt x="1149" y="522"/>
                </a:cubicBezTo>
                <a:cubicBezTo>
                  <a:pt x="1152" y="558"/>
                  <a:pt x="1152" y="595"/>
                  <a:pt x="1149" y="631"/>
                </a:cubicBezTo>
                <a:cubicBezTo>
                  <a:pt x="1123" y="905"/>
                  <a:pt x="905" y="1123"/>
                  <a:pt x="630" y="1149"/>
                </a:cubicBezTo>
                <a:cubicBezTo>
                  <a:pt x="612" y="1151"/>
                  <a:pt x="594" y="1152"/>
                  <a:pt x="576" y="1152"/>
                </a:cubicBezTo>
                <a:close/>
                <a:moveTo>
                  <a:pt x="576" y="25"/>
                </a:moveTo>
                <a:cubicBezTo>
                  <a:pt x="559" y="25"/>
                  <a:pt x="541" y="26"/>
                  <a:pt x="524" y="28"/>
                </a:cubicBezTo>
                <a:cubicBezTo>
                  <a:pt x="261" y="53"/>
                  <a:pt x="52" y="261"/>
                  <a:pt x="27" y="525"/>
                </a:cubicBezTo>
                <a:cubicBezTo>
                  <a:pt x="24" y="559"/>
                  <a:pt x="24" y="594"/>
                  <a:pt x="27" y="628"/>
                </a:cubicBezTo>
                <a:cubicBezTo>
                  <a:pt x="52" y="891"/>
                  <a:pt x="261" y="1100"/>
                  <a:pt x="524" y="1125"/>
                </a:cubicBezTo>
                <a:cubicBezTo>
                  <a:pt x="558" y="1128"/>
                  <a:pt x="594" y="1128"/>
                  <a:pt x="628" y="1125"/>
                </a:cubicBezTo>
                <a:cubicBezTo>
                  <a:pt x="891" y="1100"/>
                  <a:pt x="1100" y="891"/>
                  <a:pt x="1125" y="628"/>
                </a:cubicBezTo>
                <a:cubicBezTo>
                  <a:pt x="1128" y="594"/>
                  <a:pt x="1128" y="559"/>
                  <a:pt x="1125" y="525"/>
                </a:cubicBezTo>
                <a:cubicBezTo>
                  <a:pt x="1100" y="261"/>
                  <a:pt x="891" y="53"/>
                  <a:pt x="628" y="28"/>
                </a:cubicBezTo>
                <a:cubicBezTo>
                  <a:pt x="611" y="26"/>
                  <a:pt x="593" y="25"/>
                  <a:pt x="576" y="25"/>
                </a:cubicBezTo>
                <a:close/>
              </a:path>
            </a:pathLst>
          </a:custGeom>
          <a:solidFill>
            <a:srgbClr val="FFC000"/>
          </a:solidFill>
          <a:ln w="38100">
            <a:solidFill>
              <a:schemeClr val="tx1"/>
            </a:solid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5" name="Freeform 152">
            <a:extLst>
              <a:ext uri="{FF2B5EF4-FFF2-40B4-BE49-F238E27FC236}">
                <a16:creationId xmlns:a16="http://schemas.microsoft.com/office/drawing/2014/main" id="{07482F67-B15C-9D73-E414-B636CEBF0A99}"/>
              </a:ext>
            </a:extLst>
          </p:cNvPr>
          <p:cNvSpPr>
            <a:spLocks noEditPoints="1"/>
          </p:cNvSpPr>
          <p:nvPr/>
        </p:nvSpPr>
        <p:spPr bwMode="auto">
          <a:xfrm>
            <a:off x="3774877" y="5337398"/>
            <a:ext cx="948874" cy="948874"/>
          </a:xfrm>
          <a:custGeom>
            <a:avLst/>
            <a:gdLst>
              <a:gd name="T0" fmla="*/ 576 w 1152"/>
              <a:gd name="T1" fmla="*/ 1152 h 1152"/>
              <a:gd name="T2" fmla="*/ 522 w 1152"/>
              <a:gd name="T3" fmla="*/ 1149 h 1152"/>
              <a:gd name="T4" fmla="*/ 3 w 1152"/>
              <a:gd name="T5" fmla="*/ 631 h 1152"/>
              <a:gd name="T6" fmla="*/ 3 w 1152"/>
              <a:gd name="T7" fmla="*/ 522 h 1152"/>
              <a:gd name="T8" fmla="*/ 522 w 1152"/>
              <a:gd name="T9" fmla="*/ 4 h 1152"/>
              <a:gd name="T10" fmla="*/ 630 w 1152"/>
              <a:gd name="T11" fmla="*/ 4 h 1152"/>
              <a:gd name="T12" fmla="*/ 1149 w 1152"/>
              <a:gd name="T13" fmla="*/ 522 h 1152"/>
              <a:gd name="T14" fmla="*/ 1149 w 1152"/>
              <a:gd name="T15" fmla="*/ 631 h 1152"/>
              <a:gd name="T16" fmla="*/ 630 w 1152"/>
              <a:gd name="T17" fmla="*/ 1149 h 1152"/>
              <a:gd name="T18" fmla="*/ 576 w 1152"/>
              <a:gd name="T19" fmla="*/ 1152 h 1152"/>
              <a:gd name="T20" fmla="*/ 576 w 1152"/>
              <a:gd name="T21" fmla="*/ 25 h 1152"/>
              <a:gd name="T22" fmla="*/ 524 w 1152"/>
              <a:gd name="T23" fmla="*/ 28 h 1152"/>
              <a:gd name="T24" fmla="*/ 27 w 1152"/>
              <a:gd name="T25" fmla="*/ 525 h 1152"/>
              <a:gd name="T26" fmla="*/ 27 w 1152"/>
              <a:gd name="T27" fmla="*/ 628 h 1152"/>
              <a:gd name="T28" fmla="*/ 524 w 1152"/>
              <a:gd name="T29" fmla="*/ 1125 h 1152"/>
              <a:gd name="T30" fmla="*/ 628 w 1152"/>
              <a:gd name="T31" fmla="*/ 1125 h 1152"/>
              <a:gd name="T32" fmla="*/ 1125 w 1152"/>
              <a:gd name="T33" fmla="*/ 628 h 1152"/>
              <a:gd name="T34" fmla="*/ 1125 w 1152"/>
              <a:gd name="T35" fmla="*/ 525 h 1152"/>
              <a:gd name="T36" fmla="*/ 628 w 1152"/>
              <a:gd name="T37" fmla="*/ 28 h 1152"/>
              <a:gd name="T38" fmla="*/ 576 w 1152"/>
              <a:gd name="T39" fmla="*/ 2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2" h="1152">
                <a:moveTo>
                  <a:pt x="576" y="1152"/>
                </a:moveTo>
                <a:cubicBezTo>
                  <a:pt x="558" y="1152"/>
                  <a:pt x="540" y="1151"/>
                  <a:pt x="522" y="1149"/>
                </a:cubicBezTo>
                <a:cubicBezTo>
                  <a:pt x="247" y="1123"/>
                  <a:pt x="29" y="905"/>
                  <a:pt x="3" y="631"/>
                </a:cubicBezTo>
                <a:cubicBezTo>
                  <a:pt x="0" y="595"/>
                  <a:pt x="0" y="558"/>
                  <a:pt x="3" y="522"/>
                </a:cubicBezTo>
                <a:cubicBezTo>
                  <a:pt x="29" y="248"/>
                  <a:pt x="247" y="30"/>
                  <a:pt x="522" y="4"/>
                </a:cubicBezTo>
                <a:cubicBezTo>
                  <a:pt x="558" y="0"/>
                  <a:pt x="594" y="0"/>
                  <a:pt x="630" y="4"/>
                </a:cubicBezTo>
                <a:cubicBezTo>
                  <a:pt x="905" y="30"/>
                  <a:pt x="1123" y="248"/>
                  <a:pt x="1149" y="522"/>
                </a:cubicBezTo>
                <a:cubicBezTo>
                  <a:pt x="1152" y="558"/>
                  <a:pt x="1152" y="595"/>
                  <a:pt x="1149" y="631"/>
                </a:cubicBezTo>
                <a:cubicBezTo>
                  <a:pt x="1123" y="905"/>
                  <a:pt x="905" y="1123"/>
                  <a:pt x="630" y="1149"/>
                </a:cubicBezTo>
                <a:cubicBezTo>
                  <a:pt x="612" y="1151"/>
                  <a:pt x="594" y="1152"/>
                  <a:pt x="576" y="1152"/>
                </a:cubicBezTo>
                <a:close/>
                <a:moveTo>
                  <a:pt x="576" y="25"/>
                </a:moveTo>
                <a:cubicBezTo>
                  <a:pt x="559" y="25"/>
                  <a:pt x="541" y="26"/>
                  <a:pt x="524" y="28"/>
                </a:cubicBezTo>
                <a:cubicBezTo>
                  <a:pt x="261" y="53"/>
                  <a:pt x="52" y="261"/>
                  <a:pt x="27" y="525"/>
                </a:cubicBezTo>
                <a:cubicBezTo>
                  <a:pt x="24" y="559"/>
                  <a:pt x="24" y="594"/>
                  <a:pt x="27" y="628"/>
                </a:cubicBezTo>
                <a:cubicBezTo>
                  <a:pt x="52" y="891"/>
                  <a:pt x="261" y="1100"/>
                  <a:pt x="524" y="1125"/>
                </a:cubicBezTo>
                <a:cubicBezTo>
                  <a:pt x="558" y="1128"/>
                  <a:pt x="594" y="1128"/>
                  <a:pt x="628" y="1125"/>
                </a:cubicBezTo>
                <a:cubicBezTo>
                  <a:pt x="891" y="1100"/>
                  <a:pt x="1100" y="891"/>
                  <a:pt x="1125" y="628"/>
                </a:cubicBezTo>
                <a:cubicBezTo>
                  <a:pt x="1128" y="594"/>
                  <a:pt x="1128" y="559"/>
                  <a:pt x="1125" y="525"/>
                </a:cubicBezTo>
                <a:cubicBezTo>
                  <a:pt x="1100" y="261"/>
                  <a:pt x="891" y="53"/>
                  <a:pt x="628" y="28"/>
                </a:cubicBezTo>
                <a:cubicBezTo>
                  <a:pt x="611" y="26"/>
                  <a:pt x="593" y="25"/>
                  <a:pt x="576" y="25"/>
                </a:cubicBezTo>
                <a:close/>
              </a:path>
            </a:pathLst>
          </a:custGeom>
          <a:solidFill>
            <a:srgbClr val="FFC000"/>
          </a:solidFill>
          <a:ln w="38100">
            <a:solidFill>
              <a:schemeClr val="tx1"/>
            </a:solidFill>
          </a:ln>
        </p:spPr>
        <p:txBody>
          <a:bodyPr vert="horz" wrap="square" lIns="91440" tIns="45720" rIns="91440" bIns="45720" numCol="1" anchor="t" anchorCtr="0" compatLnSpc="1"/>
          <a:lstStyle/>
          <a:p>
            <a:endParaRPr lang="en-US" sz="135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6" name="Freeform 152">
            <a:extLst>
              <a:ext uri="{FF2B5EF4-FFF2-40B4-BE49-F238E27FC236}">
                <a16:creationId xmlns:a16="http://schemas.microsoft.com/office/drawing/2014/main" id="{698B0390-9EEF-EA64-4B4C-94467A1826AA}"/>
              </a:ext>
            </a:extLst>
          </p:cNvPr>
          <p:cNvSpPr>
            <a:spLocks noEditPoints="1"/>
          </p:cNvSpPr>
          <p:nvPr/>
        </p:nvSpPr>
        <p:spPr bwMode="auto">
          <a:xfrm>
            <a:off x="6061752" y="5337398"/>
            <a:ext cx="948874" cy="948874"/>
          </a:xfrm>
          <a:custGeom>
            <a:avLst/>
            <a:gdLst>
              <a:gd name="T0" fmla="*/ 576 w 1152"/>
              <a:gd name="T1" fmla="*/ 1152 h 1152"/>
              <a:gd name="T2" fmla="*/ 522 w 1152"/>
              <a:gd name="T3" fmla="*/ 1149 h 1152"/>
              <a:gd name="T4" fmla="*/ 3 w 1152"/>
              <a:gd name="T5" fmla="*/ 631 h 1152"/>
              <a:gd name="T6" fmla="*/ 3 w 1152"/>
              <a:gd name="T7" fmla="*/ 522 h 1152"/>
              <a:gd name="T8" fmla="*/ 522 w 1152"/>
              <a:gd name="T9" fmla="*/ 4 h 1152"/>
              <a:gd name="T10" fmla="*/ 630 w 1152"/>
              <a:gd name="T11" fmla="*/ 4 h 1152"/>
              <a:gd name="T12" fmla="*/ 1149 w 1152"/>
              <a:gd name="T13" fmla="*/ 522 h 1152"/>
              <a:gd name="T14" fmla="*/ 1149 w 1152"/>
              <a:gd name="T15" fmla="*/ 631 h 1152"/>
              <a:gd name="T16" fmla="*/ 630 w 1152"/>
              <a:gd name="T17" fmla="*/ 1149 h 1152"/>
              <a:gd name="T18" fmla="*/ 576 w 1152"/>
              <a:gd name="T19" fmla="*/ 1152 h 1152"/>
              <a:gd name="T20" fmla="*/ 576 w 1152"/>
              <a:gd name="T21" fmla="*/ 25 h 1152"/>
              <a:gd name="T22" fmla="*/ 524 w 1152"/>
              <a:gd name="T23" fmla="*/ 28 h 1152"/>
              <a:gd name="T24" fmla="*/ 27 w 1152"/>
              <a:gd name="T25" fmla="*/ 525 h 1152"/>
              <a:gd name="T26" fmla="*/ 27 w 1152"/>
              <a:gd name="T27" fmla="*/ 628 h 1152"/>
              <a:gd name="T28" fmla="*/ 524 w 1152"/>
              <a:gd name="T29" fmla="*/ 1125 h 1152"/>
              <a:gd name="T30" fmla="*/ 628 w 1152"/>
              <a:gd name="T31" fmla="*/ 1125 h 1152"/>
              <a:gd name="T32" fmla="*/ 1125 w 1152"/>
              <a:gd name="T33" fmla="*/ 628 h 1152"/>
              <a:gd name="T34" fmla="*/ 1125 w 1152"/>
              <a:gd name="T35" fmla="*/ 525 h 1152"/>
              <a:gd name="T36" fmla="*/ 628 w 1152"/>
              <a:gd name="T37" fmla="*/ 28 h 1152"/>
              <a:gd name="T38" fmla="*/ 576 w 1152"/>
              <a:gd name="T39" fmla="*/ 2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2" h="1152">
                <a:moveTo>
                  <a:pt x="576" y="1152"/>
                </a:moveTo>
                <a:cubicBezTo>
                  <a:pt x="558" y="1152"/>
                  <a:pt x="540" y="1151"/>
                  <a:pt x="522" y="1149"/>
                </a:cubicBezTo>
                <a:cubicBezTo>
                  <a:pt x="247" y="1123"/>
                  <a:pt x="29" y="905"/>
                  <a:pt x="3" y="631"/>
                </a:cubicBezTo>
                <a:cubicBezTo>
                  <a:pt x="0" y="595"/>
                  <a:pt x="0" y="558"/>
                  <a:pt x="3" y="522"/>
                </a:cubicBezTo>
                <a:cubicBezTo>
                  <a:pt x="29" y="248"/>
                  <a:pt x="247" y="30"/>
                  <a:pt x="522" y="4"/>
                </a:cubicBezTo>
                <a:cubicBezTo>
                  <a:pt x="558" y="0"/>
                  <a:pt x="594" y="0"/>
                  <a:pt x="630" y="4"/>
                </a:cubicBezTo>
                <a:cubicBezTo>
                  <a:pt x="905" y="30"/>
                  <a:pt x="1123" y="248"/>
                  <a:pt x="1149" y="522"/>
                </a:cubicBezTo>
                <a:cubicBezTo>
                  <a:pt x="1152" y="558"/>
                  <a:pt x="1152" y="595"/>
                  <a:pt x="1149" y="631"/>
                </a:cubicBezTo>
                <a:cubicBezTo>
                  <a:pt x="1123" y="905"/>
                  <a:pt x="905" y="1123"/>
                  <a:pt x="630" y="1149"/>
                </a:cubicBezTo>
                <a:cubicBezTo>
                  <a:pt x="612" y="1151"/>
                  <a:pt x="594" y="1152"/>
                  <a:pt x="576" y="1152"/>
                </a:cubicBezTo>
                <a:close/>
                <a:moveTo>
                  <a:pt x="576" y="25"/>
                </a:moveTo>
                <a:cubicBezTo>
                  <a:pt x="559" y="25"/>
                  <a:pt x="541" y="26"/>
                  <a:pt x="524" y="28"/>
                </a:cubicBezTo>
                <a:cubicBezTo>
                  <a:pt x="261" y="53"/>
                  <a:pt x="52" y="261"/>
                  <a:pt x="27" y="525"/>
                </a:cubicBezTo>
                <a:cubicBezTo>
                  <a:pt x="24" y="559"/>
                  <a:pt x="24" y="594"/>
                  <a:pt x="27" y="628"/>
                </a:cubicBezTo>
                <a:cubicBezTo>
                  <a:pt x="52" y="891"/>
                  <a:pt x="261" y="1100"/>
                  <a:pt x="524" y="1125"/>
                </a:cubicBezTo>
                <a:cubicBezTo>
                  <a:pt x="558" y="1128"/>
                  <a:pt x="594" y="1128"/>
                  <a:pt x="628" y="1125"/>
                </a:cubicBezTo>
                <a:cubicBezTo>
                  <a:pt x="891" y="1100"/>
                  <a:pt x="1100" y="891"/>
                  <a:pt x="1125" y="628"/>
                </a:cubicBezTo>
                <a:cubicBezTo>
                  <a:pt x="1128" y="594"/>
                  <a:pt x="1128" y="559"/>
                  <a:pt x="1125" y="525"/>
                </a:cubicBezTo>
                <a:cubicBezTo>
                  <a:pt x="1100" y="261"/>
                  <a:pt x="891" y="53"/>
                  <a:pt x="628" y="28"/>
                </a:cubicBezTo>
                <a:cubicBezTo>
                  <a:pt x="611" y="26"/>
                  <a:pt x="593" y="25"/>
                  <a:pt x="576" y="25"/>
                </a:cubicBezTo>
                <a:close/>
              </a:path>
            </a:pathLst>
          </a:custGeom>
          <a:solidFill>
            <a:srgbClr val="FFC000"/>
          </a:solidFill>
          <a:ln w="38100">
            <a:solidFill>
              <a:schemeClr val="tx1"/>
            </a:solid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7" name="Freeform 152">
            <a:extLst>
              <a:ext uri="{FF2B5EF4-FFF2-40B4-BE49-F238E27FC236}">
                <a16:creationId xmlns:a16="http://schemas.microsoft.com/office/drawing/2014/main" id="{016AC7B2-E6CE-AB00-12F9-ABFF01EA6464}"/>
              </a:ext>
            </a:extLst>
          </p:cNvPr>
          <p:cNvSpPr>
            <a:spLocks noEditPoints="1"/>
          </p:cNvSpPr>
          <p:nvPr/>
        </p:nvSpPr>
        <p:spPr bwMode="auto">
          <a:xfrm>
            <a:off x="8335635" y="5337398"/>
            <a:ext cx="948874" cy="948874"/>
          </a:xfrm>
          <a:custGeom>
            <a:avLst/>
            <a:gdLst>
              <a:gd name="T0" fmla="*/ 576 w 1152"/>
              <a:gd name="T1" fmla="*/ 1152 h 1152"/>
              <a:gd name="T2" fmla="*/ 522 w 1152"/>
              <a:gd name="T3" fmla="*/ 1149 h 1152"/>
              <a:gd name="T4" fmla="*/ 3 w 1152"/>
              <a:gd name="T5" fmla="*/ 631 h 1152"/>
              <a:gd name="T6" fmla="*/ 3 w 1152"/>
              <a:gd name="T7" fmla="*/ 522 h 1152"/>
              <a:gd name="T8" fmla="*/ 522 w 1152"/>
              <a:gd name="T9" fmla="*/ 4 h 1152"/>
              <a:gd name="T10" fmla="*/ 630 w 1152"/>
              <a:gd name="T11" fmla="*/ 4 h 1152"/>
              <a:gd name="T12" fmla="*/ 1149 w 1152"/>
              <a:gd name="T13" fmla="*/ 522 h 1152"/>
              <a:gd name="T14" fmla="*/ 1149 w 1152"/>
              <a:gd name="T15" fmla="*/ 631 h 1152"/>
              <a:gd name="T16" fmla="*/ 630 w 1152"/>
              <a:gd name="T17" fmla="*/ 1149 h 1152"/>
              <a:gd name="T18" fmla="*/ 576 w 1152"/>
              <a:gd name="T19" fmla="*/ 1152 h 1152"/>
              <a:gd name="T20" fmla="*/ 576 w 1152"/>
              <a:gd name="T21" fmla="*/ 25 h 1152"/>
              <a:gd name="T22" fmla="*/ 524 w 1152"/>
              <a:gd name="T23" fmla="*/ 28 h 1152"/>
              <a:gd name="T24" fmla="*/ 27 w 1152"/>
              <a:gd name="T25" fmla="*/ 525 h 1152"/>
              <a:gd name="T26" fmla="*/ 27 w 1152"/>
              <a:gd name="T27" fmla="*/ 628 h 1152"/>
              <a:gd name="T28" fmla="*/ 524 w 1152"/>
              <a:gd name="T29" fmla="*/ 1125 h 1152"/>
              <a:gd name="T30" fmla="*/ 628 w 1152"/>
              <a:gd name="T31" fmla="*/ 1125 h 1152"/>
              <a:gd name="T32" fmla="*/ 1125 w 1152"/>
              <a:gd name="T33" fmla="*/ 628 h 1152"/>
              <a:gd name="T34" fmla="*/ 1125 w 1152"/>
              <a:gd name="T35" fmla="*/ 525 h 1152"/>
              <a:gd name="T36" fmla="*/ 628 w 1152"/>
              <a:gd name="T37" fmla="*/ 28 h 1152"/>
              <a:gd name="T38" fmla="*/ 576 w 1152"/>
              <a:gd name="T39" fmla="*/ 25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2" h="1152">
                <a:moveTo>
                  <a:pt x="576" y="1152"/>
                </a:moveTo>
                <a:cubicBezTo>
                  <a:pt x="558" y="1152"/>
                  <a:pt x="540" y="1151"/>
                  <a:pt x="522" y="1149"/>
                </a:cubicBezTo>
                <a:cubicBezTo>
                  <a:pt x="247" y="1123"/>
                  <a:pt x="29" y="905"/>
                  <a:pt x="3" y="631"/>
                </a:cubicBezTo>
                <a:cubicBezTo>
                  <a:pt x="0" y="595"/>
                  <a:pt x="0" y="558"/>
                  <a:pt x="3" y="522"/>
                </a:cubicBezTo>
                <a:cubicBezTo>
                  <a:pt x="29" y="248"/>
                  <a:pt x="247" y="30"/>
                  <a:pt x="522" y="4"/>
                </a:cubicBezTo>
                <a:cubicBezTo>
                  <a:pt x="558" y="0"/>
                  <a:pt x="594" y="0"/>
                  <a:pt x="630" y="4"/>
                </a:cubicBezTo>
                <a:cubicBezTo>
                  <a:pt x="905" y="30"/>
                  <a:pt x="1123" y="248"/>
                  <a:pt x="1149" y="522"/>
                </a:cubicBezTo>
                <a:cubicBezTo>
                  <a:pt x="1152" y="558"/>
                  <a:pt x="1152" y="595"/>
                  <a:pt x="1149" y="631"/>
                </a:cubicBezTo>
                <a:cubicBezTo>
                  <a:pt x="1123" y="905"/>
                  <a:pt x="905" y="1123"/>
                  <a:pt x="630" y="1149"/>
                </a:cubicBezTo>
                <a:cubicBezTo>
                  <a:pt x="612" y="1151"/>
                  <a:pt x="594" y="1152"/>
                  <a:pt x="576" y="1152"/>
                </a:cubicBezTo>
                <a:close/>
                <a:moveTo>
                  <a:pt x="576" y="25"/>
                </a:moveTo>
                <a:cubicBezTo>
                  <a:pt x="559" y="25"/>
                  <a:pt x="541" y="26"/>
                  <a:pt x="524" y="28"/>
                </a:cubicBezTo>
                <a:cubicBezTo>
                  <a:pt x="261" y="53"/>
                  <a:pt x="52" y="261"/>
                  <a:pt x="27" y="525"/>
                </a:cubicBezTo>
                <a:cubicBezTo>
                  <a:pt x="24" y="559"/>
                  <a:pt x="24" y="594"/>
                  <a:pt x="27" y="628"/>
                </a:cubicBezTo>
                <a:cubicBezTo>
                  <a:pt x="52" y="891"/>
                  <a:pt x="261" y="1100"/>
                  <a:pt x="524" y="1125"/>
                </a:cubicBezTo>
                <a:cubicBezTo>
                  <a:pt x="558" y="1128"/>
                  <a:pt x="594" y="1128"/>
                  <a:pt x="628" y="1125"/>
                </a:cubicBezTo>
                <a:cubicBezTo>
                  <a:pt x="891" y="1100"/>
                  <a:pt x="1100" y="891"/>
                  <a:pt x="1125" y="628"/>
                </a:cubicBezTo>
                <a:cubicBezTo>
                  <a:pt x="1128" y="594"/>
                  <a:pt x="1128" y="559"/>
                  <a:pt x="1125" y="525"/>
                </a:cubicBezTo>
                <a:cubicBezTo>
                  <a:pt x="1100" y="261"/>
                  <a:pt x="891" y="53"/>
                  <a:pt x="628" y="28"/>
                </a:cubicBezTo>
                <a:cubicBezTo>
                  <a:pt x="611" y="26"/>
                  <a:pt x="593" y="25"/>
                  <a:pt x="576" y="25"/>
                </a:cubicBezTo>
                <a:close/>
              </a:path>
            </a:pathLst>
          </a:custGeom>
          <a:solidFill>
            <a:srgbClr val="FFC000"/>
          </a:solidFill>
          <a:ln w="38100">
            <a:solidFill>
              <a:schemeClr val="tx1"/>
            </a:solid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 name="TextBox 1">
            <a:extLst>
              <a:ext uri="{FF2B5EF4-FFF2-40B4-BE49-F238E27FC236}">
                <a16:creationId xmlns:a16="http://schemas.microsoft.com/office/drawing/2014/main" id="{89D612BF-4D43-1C73-B2FE-D377E13550D6}"/>
              </a:ext>
            </a:extLst>
          </p:cNvPr>
          <p:cNvSpPr txBox="1"/>
          <p:nvPr/>
        </p:nvSpPr>
        <p:spPr>
          <a:xfrm>
            <a:off x="4554384" y="2959334"/>
            <a:ext cx="2758832" cy="369332"/>
          </a:xfrm>
          <a:prstGeom prst="rect">
            <a:avLst/>
          </a:prstGeom>
          <a:noFill/>
        </p:spPr>
        <p:txBody>
          <a:bodyPr wrap="none" rtlCol="0">
            <a:spAutoFit/>
          </a:bodyPr>
          <a:lstStyle/>
          <a:p>
            <a:r>
              <a:rPr lang="en-US" b="1" dirty="0"/>
              <a:t>WEALBLING CITY AWARDS </a:t>
            </a:r>
          </a:p>
        </p:txBody>
      </p:sp>
      <p:sp>
        <p:nvSpPr>
          <p:cNvPr id="4" name="TextBox 3">
            <a:extLst>
              <a:ext uri="{FF2B5EF4-FFF2-40B4-BE49-F238E27FC236}">
                <a16:creationId xmlns:a16="http://schemas.microsoft.com/office/drawing/2014/main" id="{2B49ADE1-6A18-621E-4193-7E783086123F}"/>
              </a:ext>
            </a:extLst>
          </p:cNvPr>
          <p:cNvSpPr txBox="1"/>
          <p:nvPr/>
        </p:nvSpPr>
        <p:spPr>
          <a:xfrm>
            <a:off x="4083999" y="3642702"/>
            <a:ext cx="3955506" cy="646331"/>
          </a:xfrm>
          <a:prstGeom prst="rect">
            <a:avLst/>
          </a:prstGeom>
          <a:noFill/>
        </p:spPr>
        <p:txBody>
          <a:bodyPr wrap="none" rtlCol="0">
            <a:spAutoFit/>
          </a:bodyPr>
          <a:lstStyle/>
          <a:p>
            <a:r>
              <a:rPr lang="en-US" dirty="0"/>
              <a:t>Award of Recognition for our numerous </a:t>
            </a:r>
          </a:p>
          <a:p>
            <a:r>
              <a:rPr lang="en-US" dirty="0"/>
              <a:t>contributions in empowering the youth.</a:t>
            </a:r>
          </a:p>
        </p:txBody>
      </p:sp>
    </p:spTree>
    <p:custDataLst>
      <p:tags r:id="rId1"/>
    </p:custDataLst>
  </p:cSld>
  <p:clrMapOvr>
    <a:masterClrMapping/>
  </p:clrMapOvr>
  <p:transition spd="slow" advTm="18122">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500" fill="hold"/>
                                        <p:tgtEl>
                                          <p:spTgt spid="43"/>
                                        </p:tgtEl>
                                        <p:attrNameLst>
                                          <p:attrName>ppt_x</p:attrName>
                                        </p:attrNameLst>
                                      </p:cBhvr>
                                      <p:tavLst>
                                        <p:tav tm="0">
                                          <p:val>
                                            <p:strVal val="#ppt_x"/>
                                          </p:val>
                                        </p:tav>
                                        <p:tav tm="100000">
                                          <p:val>
                                            <p:strVal val="#ppt_x"/>
                                          </p:val>
                                        </p:tav>
                                      </p:tavLst>
                                    </p:anim>
                                    <p:anim calcmode="lin" valueType="num">
                                      <p:cBhvr additive="base">
                                        <p:cTn id="40" dur="50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500" fill="hold"/>
                                        <p:tgtEl>
                                          <p:spTgt spid="45"/>
                                        </p:tgtEl>
                                        <p:attrNameLst>
                                          <p:attrName>ppt_x</p:attrName>
                                        </p:attrNameLst>
                                      </p:cBhvr>
                                      <p:tavLst>
                                        <p:tav tm="0">
                                          <p:val>
                                            <p:strVal val="#ppt_x"/>
                                          </p:val>
                                        </p:tav>
                                        <p:tav tm="100000">
                                          <p:val>
                                            <p:strVal val="#ppt_x"/>
                                          </p:val>
                                        </p:tav>
                                      </p:tavLst>
                                    </p:anim>
                                    <p:anim calcmode="lin" valueType="num">
                                      <p:cBhvr additive="base">
                                        <p:cTn id="48" dur="500" fill="hold"/>
                                        <p:tgtEl>
                                          <p:spTgt spid="4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additive="base">
                                        <p:cTn id="63" dur="500" fill="hold"/>
                                        <p:tgtEl>
                                          <p:spTgt spid="51"/>
                                        </p:tgtEl>
                                        <p:attrNameLst>
                                          <p:attrName>ppt_x</p:attrName>
                                        </p:attrNameLst>
                                      </p:cBhvr>
                                      <p:tavLst>
                                        <p:tav tm="0">
                                          <p:val>
                                            <p:strVal val="#ppt_x"/>
                                          </p:val>
                                        </p:tav>
                                        <p:tav tm="100000">
                                          <p:val>
                                            <p:strVal val="#ppt_x"/>
                                          </p:val>
                                        </p:tav>
                                      </p:tavLst>
                                    </p:anim>
                                    <p:anim calcmode="lin" valueType="num">
                                      <p:cBhvr additive="base">
                                        <p:cTn id="64" dur="500" fill="hold"/>
                                        <p:tgtEl>
                                          <p:spTgt spid="5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 calcmode="lin" valueType="num">
                                      <p:cBhvr additive="base">
                                        <p:cTn id="67" dur="500" fill="hold"/>
                                        <p:tgtEl>
                                          <p:spTgt spid="52"/>
                                        </p:tgtEl>
                                        <p:attrNameLst>
                                          <p:attrName>ppt_x</p:attrName>
                                        </p:attrNameLst>
                                      </p:cBhvr>
                                      <p:tavLst>
                                        <p:tav tm="0">
                                          <p:val>
                                            <p:strVal val="#ppt_x"/>
                                          </p:val>
                                        </p:tav>
                                        <p:tav tm="100000">
                                          <p:val>
                                            <p:strVal val="#ppt_x"/>
                                          </p:val>
                                        </p:tav>
                                      </p:tavLst>
                                    </p:anim>
                                    <p:anim calcmode="lin" valueType="num">
                                      <p:cBhvr additive="base">
                                        <p:cTn id="68" dur="500" fill="hold"/>
                                        <p:tgtEl>
                                          <p:spTgt spid="5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fill="hold"/>
                                        <p:tgtEl>
                                          <p:spTgt spid="53"/>
                                        </p:tgtEl>
                                        <p:attrNameLst>
                                          <p:attrName>ppt_x</p:attrName>
                                        </p:attrNameLst>
                                      </p:cBhvr>
                                      <p:tavLst>
                                        <p:tav tm="0">
                                          <p:val>
                                            <p:strVal val="#ppt_x"/>
                                          </p:val>
                                        </p:tav>
                                        <p:tav tm="100000">
                                          <p:val>
                                            <p:strVal val="#ppt_x"/>
                                          </p:val>
                                        </p:tav>
                                      </p:tavLst>
                                    </p:anim>
                                    <p:anim calcmode="lin" valueType="num">
                                      <p:cBhvr additive="base">
                                        <p:cTn id="72" dur="500" fill="hold"/>
                                        <p:tgtEl>
                                          <p:spTgt spid="5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 calcmode="lin" valueType="num">
                                      <p:cBhvr additive="base">
                                        <p:cTn id="75" dur="500" fill="hold"/>
                                        <p:tgtEl>
                                          <p:spTgt spid="54"/>
                                        </p:tgtEl>
                                        <p:attrNameLst>
                                          <p:attrName>ppt_x</p:attrName>
                                        </p:attrNameLst>
                                      </p:cBhvr>
                                      <p:tavLst>
                                        <p:tav tm="0">
                                          <p:val>
                                            <p:strVal val="#ppt_x"/>
                                          </p:val>
                                        </p:tav>
                                        <p:tav tm="100000">
                                          <p:val>
                                            <p:strVal val="#ppt_x"/>
                                          </p:val>
                                        </p:tav>
                                      </p:tavLst>
                                    </p:anim>
                                    <p:anim calcmode="lin" valueType="num">
                                      <p:cBhvr additive="base">
                                        <p:cTn id="76" dur="500" fill="hold"/>
                                        <p:tgtEl>
                                          <p:spTgt spid="5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 calcmode="lin" valueType="num">
                                      <p:cBhvr additive="base">
                                        <p:cTn id="79" dur="500" fill="hold"/>
                                        <p:tgtEl>
                                          <p:spTgt spid="55"/>
                                        </p:tgtEl>
                                        <p:attrNameLst>
                                          <p:attrName>ppt_x</p:attrName>
                                        </p:attrNameLst>
                                      </p:cBhvr>
                                      <p:tavLst>
                                        <p:tav tm="0">
                                          <p:val>
                                            <p:strVal val="#ppt_x"/>
                                          </p:val>
                                        </p:tav>
                                        <p:tav tm="100000">
                                          <p:val>
                                            <p:strVal val="#ppt_x"/>
                                          </p:val>
                                        </p:tav>
                                      </p:tavLst>
                                    </p:anim>
                                    <p:anim calcmode="lin" valueType="num">
                                      <p:cBhvr additive="base">
                                        <p:cTn id="80" dur="500" fill="hold"/>
                                        <p:tgtEl>
                                          <p:spTgt spid="5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additive="base">
                                        <p:cTn id="83" dur="500" fill="hold"/>
                                        <p:tgtEl>
                                          <p:spTgt spid="56"/>
                                        </p:tgtEl>
                                        <p:attrNameLst>
                                          <p:attrName>ppt_x</p:attrName>
                                        </p:attrNameLst>
                                      </p:cBhvr>
                                      <p:tavLst>
                                        <p:tav tm="0">
                                          <p:val>
                                            <p:strVal val="#ppt_x"/>
                                          </p:val>
                                        </p:tav>
                                        <p:tav tm="100000">
                                          <p:val>
                                            <p:strVal val="#ppt_x"/>
                                          </p:val>
                                        </p:tav>
                                      </p:tavLst>
                                    </p:anim>
                                    <p:anim calcmode="lin" valueType="num">
                                      <p:cBhvr additive="base">
                                        <p:cTn id="84" dur="500" fill="hold"/>
                                        <p:tgtEl>
                                          <p:spTgt spid="5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57"/>
                                        </p:tgtEl>
                                        <p:attrNameLst>
                                          <p:attrName>style.visibility</p:attrName>
                                        </p:attrNameLst>
                                      </p:cBhvr>
                                      <p:to>
                                        <p:strVal val="visible"/>
                                      </p:to>
                                    </p:set>
                                    <p:anim calcmode="lin" valueType="num">
                                      <p:cBhvr additive="base">
                                        <p:cTn id="87" dur="500" fill="hold"/>
                                        <p:tgtEl>
                                          <p:spTgt spid="57"/>
                                        </p:tgtEl>
                                        <p:attrNameLst>
                                          <p:attrName>ppt_x</p:attrName>
                                        </p:attrNameLst>
                                      </p:cBhvr>
                                      <p:tavLst>
                                        <p:tav tm="0">
                                          <p:val>
                                            <p:strVal val="#ppt_x"/>
                                          </p:val>
                                        </p:tav>
                                        <p:tav tm="100000">
                                          <p:val>
                                            <p:strVal val="#ppt_x"/>
                                          </p:val>
                                        </p:tav>
                                      </p:tavLst>
                                    </p:anim>
                                    <p:anim calcmode="lin" valueType="num">
                                      <p:cBhvr additive="base">
                                        <p:cTn id="8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6" grpId="0" animBg="1"/>
      <p:bldP spid="29" grpId="0" animBg="1"/>
      <p:bldP spid="30" grpId="0" animBg="1"/>
      <p:bldP spid="41" grpId="0" animBg="1"/>
      <p:bldP spid="42" grpId="0" animBg="1"/>
      <p:bldP spid="43" grpId="0" animBg="1"/>
      <p:bldP spid="44" grpId="0" animBg="1"/>
      <p:bldP spid="45" grpId="0" animBg="1"/>
      <p:bldP spid="46"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C5C3F73C-5060-8C8C-71AA-B9665CEE0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560" y="650240"/>
            <a:ext cx="2914440" cy="4409440"/>
          </a:xfrm>
          <a:prstGeom prst="rect">
            <a:avLst/>
          </a:prstGeom>
        </p:spPr>
      </p:pic>
      <p:pic>
        <p:nvPicPr>
          <p:cNvPr id="52" name="Picture 51">
            <a:extLst>
              <a:ext uri="{FF2B5EF4-FFF2-40B4-BE49-F238E27FC236}">
                <a16:creationId xmlns:a16="http://schemas.microsoft.com/office/drawing/2014/main" id="{7731A6EE-472A-0D14-A64C-0510FE213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819" y="822960"/>
            <a:ext cx="2563928" cy="3850640"/>
          </a:xfrm>
          <a:prstGeom prst="rect">
            <a:avLst/>
          </a:prstGeom>
        </p:spPr>
      </p:pic>
      <p:pic>
        <p:nvPicPr>
          <p:cNvPr id="54" name="Picture 53">
            <a:extLst>
              <a:ext uri="{FF2B5EF4-FFF2-40B4-BE49-F238E27FC236}">
                <a16:creationId xmlns:a16="http://schemas.microsoft.com/office/drawing/2014/main" id="{620FB9FB-572E-5120-9CCA-8CE90D4F79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6813" y="2257536"/>
            <a:ext cx="2108067" cy="3614944"/>
          </a:xfrm>
          <a:prstGeom prst="rect">
            <a:avLst/>
          </a:prstGeom>
        </p:spPr>
      </p:pic>
      <p:pic>
        <p:nvPicPr>
          <p:cNvPr id="55" name="Picture 54">
            <a:extLst>
              <a:ext uri="{FF2B5EF4-FFF2-40B4-BE49-F238E27FC236}">
                <a16:creationId xmlns:a16="http://schemas.microsoft.com/office/drawing/2014/main" id="{76780009-3F77-159C-6809-35E84CBC8B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6496" y="1058788"/>
            <a:ext cx="1128699" cy="1117468"/>
          </a:xfrm>
          <a:prstGeom prst="rect">
            <a:avLst/>
          </a:prstGeom>
        </p:spPr>
      </p:pic>
      <p:sp>
        <p:nvSpPr>
          <p:cNvPr id="56" name="TextBox 55">
            <a:extLst>
              <a:ext uri="{FF2B5EF4-FFF2-40B4-BE49-F238E27FC236}">
                <a16:creationId xmlns:a16="http://schemas.microsoft.com/office/drawing/2014/main" id="{71A74CE5-F8DE-E7CD-27A8-63FD8BFAB0B5}"/>
              </a:ext>
            </a:extLst>
          </p:cNvPr>
          <p:cNvSpPr txBox="1"/>
          <p:nvPr/>
        </p:nvSpPr>
        <p:spPr>
          <a:xfrm>
            <a:off x="4932680" y="345440"/>
            <a:ext cx="2326640" cy="400110"/>
          </a:xfrm>
          <a:prstGeom prst="rect">
            <a:avLst/>
          </a:prstGeom>
          <a:noFill/>
        </p:spPr>
        <p:txBody>
          <a:bodyPr wrap="square" rtlCol="0">
            <a:spAutoFit/>
          </a:bodyPr>
          <a:lstStyle/>
          <a:p>
            <a:r>
              <a:rPr lang="en-US" sz="2000" b="1" dirty="0"/>
              <a:t>TESTIMONIALS</a:t>
            </a:r>
          </a:p>
        </p:txBody>
      </p:sp>
      <p:pic>
        <p:nvPicPr>
          <p:cNvPr id="58" name="Picture 57">
            <a:extLst>
              <a:ext uri="{FF2B5EF4-FFF2-40B4-BE49-F238E27FC236}">
                <a16:creationId xmlns:a16="http://schemas.microsoft.com/office/drawing/2014/main" id="{BF129E4A-DFC8-4DED-38C0-9C2FDDB116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7899" y="1058789"/>
            <a:ext cx="1142827" cy="1198747"/>
          </a:xfrm>
          <a:prstGeom prst="rect">
            <a:avLst/>
          </a:prstGeom>
        </p:spPr>
      </p:pic>
      <p:sp>
        <p:nvSpPr>
          <p:cNvPr id="59" name="TextBox 58">
            <a:extLst>
              <a:ext uri="{FF2B5EF4-FFF2-40B4-BE49-F238E27FC236}">
                <a16:creationId xmlns:a16="http://schemas.microsoft.com/office/drawing/2014/main" id="{08843998-7EF5-B8EA-3BA6-EE4441389B5E}"/>
              </a:ext>
            </a:extLst>
          </p:cNvPr>
          <p:cNvSpPr txBox="1"/>
          <p:nvPr/>
        </p:nvSpPr>
        <p:spPr>
          <a:xfrm>
            <a:off x="9641840" y="2257536"/>
            <a:ext cx="1502591" cy="307777"/>
          </a:xfrm>
          <a:prstGeom prst="rect">
            <a:avLst/>
          </a:prstGeom>
          <a:noFill/>
        </p:spPr>
        <p:txBody>
          <a:bodyPr wrap="none" rtlCol="0">
            <a:spAutoFit/>
          </a:bodyPr>
          <a:lstStyle/>
          <a:p>
            <a:r>
              <a:rPr lang="en-US" sz="1400" b="1" dirty="0"/>
              <a:t>Mr. Goody </a:t>
            </a:r>
            <a:r>
              <a:rPr lang="en-US" sz="1400" b="1" dirty="0" err="1"/>
              <a:t>Egbuji</a:t>
            </a:r>
            <a:r>
              <a:rPr lang="en-US" sz="1400" b="1" dirty="0"/>
              <a:t> </a:t>
            </a:r>
          </a:p>
        </p:txBody>
      </p:sp>
      <p:sp>
        <p:nvSpPr>
          <p:cNvPr id="60" name="TextBox 59">
            <a:extLst>
              <a:ext uri="{FF2B5EF4-FFF2-40B4-BE49-F238E27FC236}">
                <a16:creationId xmlns:a16="http://schemas.microsoft.com/office/drawing/2014/main" id="{1D9AB7E7-048C-FC49-0015-D404DA671033}"/>
              </a:ext>
            </a:extLst>
          </p:cNvPr>
          <p:cNvSpPr txBox="1"/>
          <p:nvPr/>
        </p:nvSpPr>
        <p:spPr>
          <a:xfrm>
            <a:off x="9106192" y="2508296"/>
            <a:ext cx="2674578" cy="461665"/>
          </a:xfrm>
          <a:prstGeom prst="rect">
            <a:avLst/>
          </a:prstGeom>
          <a:noFill/>
        </p:spPr>
        <p:txBody>
          <a:bodyPr wrap="none" rtlCol="0">
            <a:spAutoFit/>
          </a:bodyPr>
          <a:lstStyle/>
          <a:p>
            <a:r>
              <a:rPr lang="en-US" sz="1200" dirty="0"/>
              <a:t>General Manager , Projects of Nigerian</a:t>
            </a:r>
          </a:p>
          <a:p>
            <a:r>
              <a:rPr lang="en-US" sz="1200" dirty="0"/>
              <a:t>National Petroleum Corporation (NNPC)</a:t>
            </a:r>
          </a:p>
        </p:txBody>
      </p:sp>
      <p:sp>
        <p:nvSpPr>
          <p:cNvPr id="61" name="TextBox 60">
            <a:extLst>
              <a:ext uri="{FF2B5EF4-FFF2-40B4-BE49-F238E27FC236}">
                <a16:creationId xmlns:a16="http://schemas.microsoft.com/office/drawing/2014/main" id="{02382851-A8A6-A925-82F3-F57D5463A3FD}"/>
              </a:ext>
            </a:extLst>
          </p:cNvPr>
          <p:cNvSpPr txBox="1"/>
          <p:nvPr/>
        </p:nvSpPr>
        <p:spPr>
          <a:xfrm>
            <a:off x="9106192" y="3456283"/>
            <a:ext cx="2794000" cy="1384995"/>
          </a:xfrm>
          <a:prstGeom prst="rect">
            <a:avLst/>
          </a:prstGeom>
          <a:noFill/>
        </p:spPr>
        <p:txBody>
          <a:bodyPr wrap="square" rtlCol="0">
            <a:spAutoFit/>
          </a:bodyPr>
          <a:lstStyle/>
          <a:p>
            <a:r>
              <a:rPr lang="en-US" sz="1200" i="1" dirty="0"/>
              <a:t>We are particularly grateful to Magnus Media for very effective coverage of </a:t>
            </a:r>
          </a:p>
          <a:p>
            <a:r>
              <a:rPr lang="en-US" sz="1200" i="1" dirty="0"/>
              <a:t>our events. They are professional in their attitude and they conduct themselves</a:t>
            </a:r>
          </a:p>
          <a:p>
            <a:r>
              <a:rPr lang="en-US" sz="1200" i="1" dirty="0"/>
              <a:t>very well.</a:t>
            </a:r>
          </a:p>
          <a:p>
            <a:r>
              <a:rPr lang="en-US" sz="1200" i="1" dirty="0"/>
              <a:t>Their documentation of events very legendary.</a:t>
            </a:r>
          </a:p>
        </p:txBody>
      </p:sp>
      <p:sp>
        <p:nvSpPr>
          <p:cNvPr id="62" name="TextBox 61">
            <a:extLst>
              <a:ext uri="{FF2B5EF4-FFF2-40B4-BE49-F238E27FC236}">
                <a16:creationId xmlns:a16="http://schemas.microsoft.com/office/drawing/2014/main" id="{C7AFE156-4FC5-FD42-C789-C5F713DCE510}"/>
              </a:ext>
            </a:extLst>
          </p:cNvPr>
          <p:cNvSpPr txBox="1"/>
          <p:nvPr/>
        </p:nvSpPr>
        <p:spPr>
          <a:xfrm>
            <a:off x="9106192" y="2943116"/>
            <a:ext cx="2406813" cy="523220"/>
          </a:xfrm>
          <a:prstGeom prst="rect">
            <a:avLst/>
          </a:prstGeom>
          <a:noFill/>
        </p:spPr>
        <p:txBody>
          <a:bodyPr wrap="none" rtlCol="0">
            <a:sp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‘Their documentation of </a:t>
            </a:r>
          </a:p>
          <a:p>
            <a:r>
              <a:rPr lang="en-US" sz="1400" b="1" dirty="0">
                <a:latin typeface="Open Sans" panose="020B0606030504020204" pitchFamily="34" charset="0"/>
                <a:ea typeface="Open Sans" panose="020B0606030504020204" pitchFamily="34" charset="0"/>
                <a:cs typeface="Open Sans" panose="020B0606030504020204" pitchFamily="34" charset="0"/>
              </a:rPr>
              <a:t>events very legendary’</a:t>
            </a:r>
          </a:p>
        </p:txBody>
      </p:sp>
    </p:spTree>
  </p:cSld>
  <p:clrMapOvr>
    <a:masterClrMapping/>
  </p:clrMapOvr>
  <p:transition spd="slow" advClick="0" advTm="41907">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p:nvPr/>
        </p:nvSpPr>
        <p:spPr>
          <a:xfrm>
            <a:off x="4709143" y="1105771"/>
            <a:ext cx="1706006" cy="7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矩形 70"/>
          <p:cNvSpPr/>
          <p:nvPr/>
        </p:nvSpPr>
        <p:spPr>
          <a:xfrm>
            <a:off x="0" y="6277645"/>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 name="TextBox 5">
            <a:extLst>
              <a:ext uri="{FF2B5EF4-FFF2-40B4-BE49-F238E27FC236}">
                <a16:creationId xmlns:a16="http://schemas.microsoft.com/office/drawing/2014/main" id="{1A468B9A-626C-D8E7-CF8C-36C1857CC0A6}"/>
              </a:ext>
            </a:extLst>
          </p:cNvPr>
          <p:cNvSpPr txBox="1"/>
          <p:nvPr/>
        </p:nvSpPr>
        <p:spPr>
          <a:xfrm>
            <a:off x="2771789" y="5485341"/>
            <a:ext cx="5851282" cy="461665"/>
          </a:xfrm>
          <a:prstGeom prst="rect">
            <a:avLst/>
          </a:prstGeom>
          <a:noFill/>
        </p:spPr>
        <p:txBody>
          <a:bodyPr wrap="none" rtlCol="0">
            <a:spAutoFit/>
          </a:bodyPr>
          <a:lstStyle/>
          <a:p>
            <a:r>
              <a:rPr lang="en-US" sz="2400" dirty="0"/>
              <a:t> w </a:t>
            </a:r>
            <a:r>
              <a:rPr lang="en-US" sz="2400" dirty="0" err="1"/>
              <a:t>w</a:t>
            </a:r>
            <a:r>
              <a:rPr lang="en-US" sz="2400" dirty="0"/>
              <a:t> </a:t>
            </a:r>
            <a:r>
              <a:rPr lang="en-US" sz="2400" dirty="0" err="1"/>
              <a:t>w</a:t>
            </a:r>
            <a:r>
              <a:rPr lang="en-US" sz="2400" dirty="0"/>
              <a:t> . m a g n u s f </a:t>
            </a:r>
            <a:r>
              <a:rPr lang="en-US" sz="2400" dirty="0" err="1"/>
              <a:t>i</a:t>
            </a:r>
            <a:r>
              <a:rPr lang="en-US" sz="2400" dirty="0"/>
              <a:t> l m a c a d e m y . c o m</a:t>
            </a:r>
          </a:p>
        </p:txBody>
      </p:sp>
      <p:sp>
        <p:nvSpPr>
          <p:cNvPr id="7" name="TextBox 6">
            <a:extLst>
              <a:ext uri="{FF2B5EF4-FFF2-40B4-BE49-F238E27FC236}">
                <a16:creationId xmlns:a16="http://schemas.microsoft.com/office/drawing/2014/main" id="{D9EE4895-A94C-3362-F827-51DF343ED7F5}"/>
              </a:ext>
            </a:extLst>
          </p:cNvPr>
          <p:cNvSpPr txBox="1"/>
          <p:nvPr/>
        </p:nvSpPr>
        <p:spPr>
          <a:xfrm>
            <a:off x="8405678" y="2503070"/>
            <a:ext cx="1766830" cy="369332"/>
          </a:xfrm>
          <a:prstGeom prst="rect">
            <a:avLst/>
          </a:prstGeom>
          <a:noFill/>
        </p:spPr>
        <p:txBody>
          <a:bodyPr wrap="none" rtlCol="0">
            <a:spAutoFit/>
          </a:bodyPr>
          <a:lstStyle/>
          <a:p>
            <a:r>
              <a:rPr lang="en-US" dirty="0"/>
              <a:t> @magnusmed</a:t>
            </a:r>
            <a:r>
              <a:rPr lang="en-US" dirty="0">
                <a:ea typeface="Open Sans" panose="020B0606030504020204" pitchFamily="34" charset="0"/>
                <a:cs typeface="Open Sans" panose="020B0606030504020204" pitchFamily="34" charset="0"/>
              </a:rPr>
              <a:t>i</a:t>
            </a:r>
            <a:r>
              <a:rPr lang="en-US" dirty="0"/>
              <a:t>a</a:t>
            </a:r>
          </a:p>
        </p:txBody>
      </p:sp>
      <p:sp>
        <p:nvSpPr>
          <p:cNvPr id="11" name="TextBox 10">
            <a:extLst>
              <a:ext uri="{FF2B5EF4-FFF2-40B4-BE49-F238E27FC236}">
                <a16:creationId xmlns:a16="http://schemas.microsoft.com/office/drawing/2014/main" id="{2A922805-BBF5-FD3F-482E-8D7915568C73}"/>
              </a:ext>
            </a:extLst>
          </p:cNvPr>
          <p:cNvSpPr txBox="1"/>
          <p:nvPr/>
        </p:nvSpPr>
        <p:spPr>
          <a:xfrm>
            <a:off x="1842643" y="2495150"/>
            <a:ext cx="1370375" cy="369332"/>
          </a:xfrm>
          <a:prstGeom prst="rect">
            <a:avLst/>
          </a:prstGeom>
          <a:noFill/>
        </p:spPr>
        <p:txBody>
          <a:bodyPr wrap="none" rtlCol="0">
            <a:spAutoFit/>
          </a:bodyPr>
          <a:lstStyle/>
          <a:p>
            <a:r>
              <a:rPr lang="en-US" dirty="0" err="1"/>
              <a:t>magnusfilms</a:t>
            </a:r>
            <a:endParaRPr lang="en-US" dirty="0"/>
          </a:p>
        </p:txBody>
      </p:sp>
      <p:sp>
        <p:nvSpPr>
          <p:cNvPr id="13" name="TextBox 12">
            <a:extLst>
              <a:ext uri="{FF2B5EF4-FFF2-40B4-BE49-F238E27FC236}">
                <a16:creationId xmlns:a16="http://schemas.microsoft.com/office/drawing/2014/main" id="{992C2C31-4AEF-60E5-7FAB-153CD9AD2EFF}"/>
              </a:ext>
            </a:extLst>
          </p:cNvPr>
          <p:cNvSpPr txBox="1"/>
          <p:nvPr/>
        </p:nvSpPr>
        <p:spPr>
          <a:xfrm>
            <a:off x="3715877" y="2500946"/>
            <a:ext cx="1739066" cy="369332"/>
          </a:xfrm>
          <a:prstGeom prst="rect">
            <a:avLst/>
          </a:prstGeom>
          <a:noFill/>
        </p:spPr>
        <p:txBody>
          <a:bodyPr wrap="none" rtlCol="0">
            <a:spAutoFit/>
          </a:bodyPr>
          <a:lstStyle/>
          <a:p>
            <a:r>
              <a:rPr lang="en-US" dirty="0" err="1"/>
              <a:t>magnusmed</a:t>
            </a:r>
            <a:r>
              <a:rPr lang="en-US" dirty="0" err="1">
                <a:ea typeface="Open Sans" panose="020B0606030504020204" pitchFamily="34" charset="0"/>
                <a:cs typeface="Open Sans" panose="020B0606030504020204" pitchFamily="34" charset="0"/>
              </a:rPr>
              <a:t>ia</a:t>
            </a:r>
            <a:r>
              <a:rPr lang="en-US" dirty="0" err="1"/>
              <a:t>tv</a:t>
            </a:r>
            <a:endParaRPr lang="en-US" dirty="0"/>
          </a:p>
        </p:txBody>
      </p:sp>
      <p:sp>
        <p:nvSpPr>
          <p:cNvPr id="2" name="TextBox 1">
            <a:extLst>
              <a:ext uri="{FF2B5EF4-FFF2-40B4-BE49-F238E27FC236}">
                <a16:creationId xmlns:a16="http://schemas.microsoft.com/office/drawing/2014/main" id="{FF1488B4-2A0A-F238-E4D7-90AF58E28E2B}"/>
              </a:ext>
            </a:extLst>
          </p:cNvPr>
          <p:cNvSpPr txBox="1"/>
          <p:nvPr/>
        </p:nvSpPr>
        <p:spPr>
          <a:xfrm>
            <a:off x="4107193" y="1475556"/>
            <a:ext cx="3034805" cy="369332"/>
          </a:xfrm>
          <a:prstGeom prst="rect">
            <a:avLst/>
          </a:prstGeom>
          <a:noFill/>
        </p:spPr>
        <p:txBody>
          <a:bodyPr wrap="none" rtlCol="0">
            <a:spAutoFit/>
          </a:bodyPr>
          <a:lstStyle/>
          <a:p>
            <a:r>
              <a:rPr lang="en-US" dirty="0">
                <a:latin typeface="Montserrat SemiBold" panose="00000700000000000000" pitchFamily="50" charset="0"/>
              </a:rPr>
              <a:t>+ 2 3 4 8 0 3 2 6 8 4 4 2 3</a:t>
            </a:r>
          </a:p>
        </p:txBody>
      </p:sp>
      <p:sp>
        <p:nvSpPr>
          <p:cNvPr id="3" name="TextBox 2">
            <a:extLst>
              <a:ext uri="{FF2B5EF4-FFF2-40B4-BE49-F238E27FC236}">
                <a16:creationId xmlns:a16="http://schemas.microsoft.com/office/drawing/2014/main" id="{47280868-4355-09BE-6B78-E2836D751A87}"/>
              </a:ext>
            </a:extLst>
          </p:cNvPr>
          <p:cNvSpPr txBox="1"/>
          <p:nvPr/>
        </p:nvSpPr>
        <p:spPr>
          <a:xfrm>
            <a:off x="4101494" y="1821908"/>
            <a:ext cx="3021981" cy="369332"/>
          </a:xfrm>
          <a:prstGeom prst="rect">
            <a:avLst/>
          </a:prstGeom>
          <a:noFill/>
        </p:spPr>
        <p:txBody>
          <a:bodyPr wrap="none" rtlCol="0">
            <a:spAutoFit/>
          </a:bodyPr>
          <a:lstStyle/>
          <a:p>
            <a:r>
              <a:rPr lang="en-US" dirty="0">
                <a:latin typeface="Montserrat SemiBold" panose="00000700000000000000" pitchFamily="50" charset="0"/>
              </a:rPr>
              <a:t>+ 2 3 4 8 0 3 3 0 7 6 3 0 5</a:t>
            </a:r>
          </a:p>
        </p:txBody>
      </p:sp>
      <p:sp>
        <p:nvSpPr>
          <p:cNvPr id="4" name="TextBox 3">
            <a:extLst>
              <a:ext uri="{FF2B5EF4-FFF2-40B4-BE49-F238E27FC236}">
                <a16:creationId xmlns:a16="http://schemas.microsoft.com/office/drawing/2014/main" id="{41F857CA-CB9C-9D6E-4AE9-6B97EB434F4C}"/>
              </a:ext>
            </a:extLst>
          </p:cNvPr>
          <p:cNvSpPr txBox="1"/>
          <p:nvPr/>
        </p:nvSpPr>
        <p:spPr>
          <a:xfrm>
            <a:off x="3818267" y="4008339"/>
            <a:ext cx="3612656" cy="369332"/>
          </a:xfrm>
          <a:prstGeom prst="rect">
            <a:avLst/>
          </a:prstGeom>
          <a:noFill/>
        </p:spPr>
        <p:txBody>
          <a:bodyPr wrap="none" rtlCol="0">
            <a:spAutoFit/>
          </a:bodyPr>
          <a:lstStyle/>
          <a:p>
            <a:r>
              <a:rPr lang="en-US" dirty="0"/>
              <a:t> magnusproductionsng@gmail.com</a:t>
            </a:r>
          </a:p>
        </p:txBody>
      </p:sp>
      <p:sp>
        <p:nvSpPr>
          <p:cNvPr id="9" name="TextBox 8">
            <a:extLst>
              <a:ext uri="{FF2B5EF4-FFF2-40B4-BE49-F238E27FC236}">
                <a16:creationId xmlns:a16="http://schemas.microsoft.com/office/drawing/2014/main" id="{666BEDB1-86CD-D104-FE0C-0220A0C41518}"/>
              </a:ext>
            </a:extLst>
          </p:cNvPr>
          <p:cNvSpPr txBox="1"/>
          <p:nvPr/>
        </p:nvSpPr>
        <p:spPr>
          <a:xfrm>
            <a:off x="4098608" y="3701919"/>
            <a:ext cx="3024867" cy="369332"/>
          </a:xfrm>
          <a:prstGeom prst="rect">
            <a:avLst/>
          </a:prstGeom>
          <a:noFill/>
        </p:spPr>
        <p:txBody>
          <a:bodyPr wrap="none" rtlCol="0">
            <a:spAutoFit/>
          </a:bodyPr>
          <a:lstStyle/>
          <a:p>
            <a:r>
              <a:rPr lang="en-US" dirty="0"/>
              <a:t> magnusmediang@gmaiI.com</a:t>
            </a:r>
          </a:p>
        </p:txBody>
      </p:sp>
      <p:pic>
        <p:nvPicPr>
          <p:cNvPr id="14" name="Picture 13">
            <a:extLst>
              <a:ext uri="{FF2B5EF4-FFF2-40B4-BE49-F238E27FC236}">
                <a16:creationId xmlns:a16="http://schemas.microsoft.com/office/drawing/2014/main" id="{74F5D382-D090-4594-147E-22417BC6A852}"/>
              </a:ext>
            </a:extLst>
          </p:cNvPr>
          <p:cNvPicPr>
            <a:picLocks noChangeAspect="1"/>
          </p:cNvPicPr>
          <p:nvPr/>
        </p:nvPicPr>
        <p:blipFill>
          <a:blip r:embed="rId3"/>
          <a:stretch>
            <a:fillRect/>
          </a:stretch>
        </p:blipFill>
        <p:spPr>
          <a:xfrm>
            <a:off x="4709143" y="3457047"/>
            <a:ext cx="1707028" cy="73158"/>
          </a:xfrm>
          <a:prstGeom prst="rect">
            <a:avLst/>
          </a:prstGeom>
        </p:spPr>
      </p:pic>
      <p:sp>
        <p:nvSpPr>
          <p:cNvPr id="18" name="Rectangle 7">
            <a:extLst>
              <a:ext uri="{FF2B5EF4-FFF2-40B4-BE49-F238E27FC236}">
                <a16:creationId xmlns:a16="http://schemas.microsoft.com/office/drawing/2014/main" id="{C6E13E04-E78D-EB62-ACBC-FB9A22A8C16A}"/>
              </a:ext>
            </a:extLst>
          </p:cNvPr>
          <p:cNvSpPr/>
          <p:nvPr/>
        </p:nvSpPr>
        <p:spPr>
          <a:xfrm>
            <a:off x="4709143" y="4852112"/>
            <a:ext cx="1706006" cy="7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6" name="TextBox 15">
            <a:extLst>
              <a:ext uri="{FF2B5EF4-FFF2-40B4-BE49-F238E27FC236}">
                <a16:creationId xmlns:a16="http://schemas.microsoft.com/office/drawing/2014/main" id="{74AF3835-2318-1A38-6538-1E3EE6F85E74}"/>
              </a:ext>
            </a:extLst>
          </p:cNvPr>
          <p:cNvSpPr txBox="1"/>
          <p:nvPr/>
        </p:nvSpPr>
        <p:spPr>
          <a:xfrm>
            <a:off x="3173341" y="5109178"/>
            <a:ext cx="5048177" cy="461665"/>
          </a:xfrm>
          <a:prstGeom prst="rect">
            <a:avLst/>
          </a:prstGeom>
          <a:noFill/>
        </p:spPr>
        <p:txBody>
          <a:bodyPr wrap="none" rtlCol="0">
            <a:spAutoFit/>
          </a:bodyPr>
          <a:lstStyle/>
          <a:p>
            <a:r>
              <a:rPr lang="en-US" sz="2400" dirty="0"/>
              <a:t> w </a:t>
            </a:r>
            <a:r>
              <a:rPr lang="en-US" sz="2400" dirty="0" err="1"/>
              <a:t>w</a:t>
            </a:r>
            <a:r>
              <a:rPr lang="en-US" sz="2400" dirty="0"/>
              <a:t> </a:t>
            </a:r>
            <a:r>
              <a:rPr lang="en-US" sz="2400" dirty="0" err="1"/>
              <a:t>w</a:t>
            </a:r>
            <a:r>
              <a:rPr lang="en-US" sz="2400" dirty="0"/>
              <a:t> . m a g n u s m e d </a:t>
            </a:r>
            <a:r>
              <a:rPr lang="en-US" sz="2400" dirty="0" err="1"/>
              <a:t>i</a:t>
            </a:r>
            <a:r>
              <a:rPr lang="en-US" sz="2400" dirty="0"/>
              <a:t> a n g . c o m</a:t>
            </a:r>
          </a:p>
        </p:txBody>
      </p:sp>
      <p:sp>
        <p:nvSpPr>
          <p:cNvPr id="17" name="TextBox 16">
            <a:extLst>
              <a:ext uri="{FF2B5EF4-FFF2-40B4-BE49-F238E27FC236}">
                <a16:creationId xmlns:a16="http://schemas.microsoft.com/office/drawing/2014/main" id="{BE5C7C49-C9FA-5897-5133-FB0971DE971F}"/>
              </a:ext>
            </a:extLst>
          </p:cNvPr>
          <p:cNvSpPr txBox="1"/>
          <p:nvPr/>
        </p:nvSpPr>
        <p:spPr>
          <a:xfrm>
            <a:off x="4792295" y="487291"/>
            <a:ext cx="1747594" cy="369332"/>
          </a:xfrm>
          <a:prstGeom prst="rect">
            <a:avLst/>
          </a:prstGeom>
          <a:noFill/>
        </p:spPr>
        <p:txBody>
          <a:bodyPr wrap="none" rtlCol="0">
            <a:spAutoFit/>
          </a:bodyPr>
          <a:lstStyle/>
          <a:p>
            <a:r>
              <a:rPr lang="en-US" dirty="0">
                <a:solidFill>
                  <a:schemeClr val="accent1">
                    <a:lumMod val="50000"/>
                  </a:schemeClr>
                </a:solidFill>
                <a:latin typeface="Montserrat SemiBold" panose="00000700000000000000" pitchFamily="50" charset="0"/>
              </a:rPr>
              <a:t>CONTACT US</a:t>
            </a:r>
          </a:p>
        </p:txBody>
      </p:sp>
      <p:pic>
        <p:nvPicPr>
          <p:cNvPr id="19" name="Picture 18">
            <a:extLst>
              <a:ext uri="{FF2B5EF4-FFF2-40B4-BE49-F238E27FC236}">
                <a16:creationId xmlns:a16="http://schemas.microsoft.com/office/drawing/2014/main" id="{D38C4433-7AB1-B803-48CD-1AF1E150681C}"/>
              </a:ext>
            </a:extLst>
          </p:cNvPr>
          <p:cNvPicPr>
            <a:picLocks noChangeAspect="1"/>
          </p:cNvPicPr>
          <p:nvPr/>
        </p:nvPicPr>
        <p:blipFill>
          <a:blip r:embed="rId4"/>
          <a:stretch>
            <a:fillRect/>
          </a:stretch>
        </p:blipFill>
        <p:spPr>
          <a:xfrm rot="20932623">
            <a:off x="1888450" y="42995"/>
            <a:ext cx="493819" cy="493819"/>
          </a:xfrm>
          <a:prstGeom prst="rect">
            <a:avLst/>
          </a:prstGeom>
        </p:spPr>
      </p:pic>
      <p:pic>
        <p:nvPicPr>
          <p:cNvPr id="21" name="Picture 20">
            <a:extLst>
              <a:ext uri="{FF2B5EF4-FFF2-40B4-BE49-F238E27FC236}">
                <a16:creationId xmlns:a16="http://schemas.microsoft.com/office/drawing/2014/main" id="{CA4673A3-0888-1620-BAE6-E9035CA029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676" y="2972173"/>
            <a:ext cx="2380523" cy="2380523"/>
          </a:xfrm>
          <a:prstGeom prst="rect">
            <a:avLst/>
          </a:prstGeom>
        </p:spPr>
      </p:pic>
      <p:pic>
        <p:nvPicPr>
          <p:cNvPr id="23" name="Picture 22">
            <a:extLst>
              <a:ext uri="{FF2B5EF4-FFF2-40B4-BE49-F238E27FC236}">
                <a16:creationId xmlns:a16="http://schemas.microsoft.com/office/drawing/2014/main" id="{79EED1AD-CDA6-4B9E-B957-7AEA9AAE4E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7612" y="-335469"/>
            <a:ext cx="2785621" cy="2785621"/>
          </a:xfrm>
          <a:prstGeom prst="rect">
            <a:avLst/>
          </a:prstGeom>
        </p:spPr>
      </p:pic>
      <p:pic>
        <p:nvPicPr>
          <p:cNvPr id="25" name="Picture 24">
            <a:extLst>
              <a:ext uri="{FF2B5EF4-FFF2-40B4-BE49-F238E27FC236}">
                <a16:creationId xmlns:a16="http://schemas.microsoft.com/office/drawing/2014/main" id="{374077AA-1A62-2F45-EB94-7F47587CAD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6761" y="2011485"/>
            <a:ext cx="2574346" cy="2574346"/>
          </a:xfrm>
          <a:prstGeom prst="rect">
            <a:avLst/>
          </a:prstGeom>
        </p:spPr>
      </p:pic>
      <p:pic>
        <p:nvPicPr>
          <p:cNvPr id="27" name="Picture 26">
            <a:extLst>
              <a:ext uri="{FF2B5EF4-FFF2-40B4-BE49-F238E27FC236}">
                <a16:creationId xmlns:a16="http://schemas.microsoft.com/office/drawing/2014/main" id="{6745D95C-ADB7-F683-5026-E9E9DA8DA4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6412" y="2070820"/>
            <a:ext cx="2474530" cy="2474530"/>
          </a:xfrm>
          <a:prstGeom prst="rect">
            <a:avLst/>
          </a:prstGeom>
        </p:spPr>
      </p:pic>
      <p:pic>
        <p:nvPicPr>
          <p:cNvPr id="29" name="Picture 28">
            <a:extLst>
              <a:ext uri="{FF2B5EF4-FFF2-40B4-BE49-F238E27FC236}">
                <a16:creationId xmlns:a16="http://schemas.microsoft.com/office/drawing/2014/main" id="{90EB6DCA-8A73-0FFA-A3E5-A0D701A479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2279" y="1373661"/>
            <a:ext cx="2525413" cy="2525413"/>
          </a:xfrm>
          <a:prstGeom prst="rect">
            <a:avLst/>
          </a:prstGeom>
        </p:spPr>
      </p:pic>
      <p:sp>
        <p:nvSpPr>
          <p:cNvPr id="30" name="TextBox 29">
            <a:extLst>
              <a:ext uri="{FF2B5EF4-FFF2-40B4-BE49-F238E27FC236}">
                <a16:creationId xmlns:a16="http://schemas.microsoft.com/office/drawing/2014/main" id="{4E50B60B-D7BD-5A39-C98A-620B9B402E49}"/>
              </a:ext>
            </a:extLst>
          </p:cNvPr>
          <p:cNvSpPr txBox="1"/>
          <p:nvPr/>
        </p:nvSpPr>
        <p:spPr>
          <a:xfrm>
            <a:off x="5860409" y="2503070"/>
            <a:ext cx="2119170" cy="369332"/>
          </a:xfrm>
          <a:prstGeom prst="rect">
            <a:avLst/>
          </a:prstGeom>
          <a:noFill/>
        </p:spPr>
        <p:txBody>
          <a:bodyPr wrap="none" rtlCol="0">
            <a:spAutoFit/>
          </a:bodyPr>
          <a:lstStyle/>
          <a:p>
            <a:r>
              <a:rPr lang="en-US" dirty="0" err="1"/>
              <a:t>magnusfilmacademy</a:t>
            </a:r>
            <a:endParaRPr lang="en-US" dirty="0"/>
          </a:p>
        </p:txBody>
      </p:sp>
      <p:pic>
        <p:nvPicPr>
          <p:cNvPr id="32" name="Picture 31">
            <a:extLst>
              <a:ext uri="{FF2B5EF4-FFF2-40B4-BE49-F238E27FC236}">
                <a16:creationId xmlns:a16="http://schemas.microsoft.com/office/drawing/2014/main" id="{0F9C2E6B-46E5-D2A2-6653-E1E1605C5E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2744" y="2114736"/>
            <a:ext cx="2532610" cy="2532610"/>
          </a:xfrm>
          <a:prstGeom prst="rect">
            <a:avLst/>
          </a:prstGeom>
        </p:spPr>
      </p:pic>
    </p:spTree>
  </p:cSld>
  <p:clrMapOvr>
    <a:masterClrMapping/>
  </p:clrMapOvr>
  <p:transition spd="slow" advClick="0" advTm="15593">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p:nvPr/>
        </p:nvSpPr>
        <p:spPr>
          <a:xfrm>
            <a:off x="4688098" y="3431745"/>
            <a:ext cx="1706006" cy="758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矩形 70"/>
          <p:cNvSpPr/>
          <p:nvPr/>
        </p:nvSpPr>
        <p:spPr>
          <a:xfrm>
            <a:off x="1" y="5944534"/>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2" name="TextBox 11"/>
          <p:cNvSpPr txBox="1"/>
          <p:nvPr/>
        </p:nvSpPr>
        <p:spPr>
          <a:xfrm>
            <a:off x="2491069" y="369695"/>
            <a:ext cx="4970435" cy="1015663"/>
          </a:xfrm>
          <a:prstGeom prst="rect">
            <a:avLst/>
          </a:prstGeom>
          <a:noFill/>
        </p:spPr>
        <p:txBody>
          <a:bodyPr wrap="square" rtlCol="0">
            <a:spAutoFit/>
          </a:bodyPr>
          <a:lstStyle/>
          <a:p>
            <a:pPr algn="ctr"/>
            <a:r>
              <a:rPr lang="en-US" altLang="zh-CN" sz="6000" b="1" dirty="0">
                <a:latin typeface="Montserrat" panose="00000500000000000000" charset="0"/>
                <a:ea typeface="Montserrat" panose="00000500000000000000" charset="0"/>
                <a:cs typeface="Montserrat" panose="00000500000000000000" charset="0"/>
                <a:sym typeface="Montserrat" panose="00000500000000000000" charset="0"/>
              </a:rPr>
              <a:t>Thank You!</a:t>
            </a:r>
          </a:p>
        </p:txBody>
      </p:sp>
      <p:pic>
        <p:nvPicPr>
          <p:cNvPr id="5" name="Picture 4">
            <a:extLst>
              <a:ext uri="{FF2B5EF4-FFF2-40B4-BE49-F238E27FC236}">
                <a16:creationId xmlns:a16="http://schemas.microsoft.com/office/drawing/2014/main" id="{B2A5B97E-E210-755B-2D11-2738A19EF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5664"/>
            <a:ext cx="8818500" cy="350874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a:extLst>
              <a:ext uri="{FF2B5EF4-FFF2-40B4-BE49-F238E27FC236}">
                <a16:creationId xmlns:a16="http://schemas.microsoft.com/office/drawing/2014/main" id="{1A468B9A-626C-D8E7-CF8C-36C1857CC0A6}"/>
              </a:ext>
            </a:extLst>
          </p:cNvPr>
          <p:cNvSpPr txBox="1"/>
          <p:nvPr/>
        </p:nvSpPr>
        <p:spPr>
          <a:xfrm>
            <a:off x="2050645" y="5818476"/>
            <a:ext cx="5851282" cy="461665"/>
          </a:xfrm>
          <a:prstGeom prst="rect">
            <a:avLst/>
          </a:prstGeom>
          <a:noFill/>
        </p:spPr>
        <p:txBody>
          <a:bodyPr wrap="none" rtlCol="0">
            <a:spAutoFit/>
          </a:bodyPr>
          <a:lstStyle/>
          <a:p>
            <a:r>
              <a:rPr lang="en-US" sz="2400" dirty="0"/>
              <a:t> w </a:t>
            </a:r>
            <a:r>
              <a:rPr lang="en-US" sz="2400" dirty="0" err="1"/>
              <a:t>w</a:t>
            </a:r>
            <a:r>
              <a:rPr lang="en-US" sz="2400" dirty="0"/>
              <a:t> </a:t>
            </a:r>
            <a:r>
              <a:rPr lang="en-US" sz="2400" dirty="0" err="1"/>
              <a:t>w</a:t>
            </a:r>
            <a:r>
              <a:rPr lang="en-US" sz="2400" dirty="0"/>
              <a:t> . m a g n u s f </a:t>
            </a:r>
            <a:r>
              <a:rPr lang="en-US" sz="2400" dirty="0" err="1"/>
              <a:t>i</a:t>
            </a:r>
            <a:r>
              <a:rPr lang="en-US" sz="2400" dirty="0"/>
              <a:t> l m a c a d e m y . c o m</a:t>
            </a:r>
          </a:p>
        </p:txBody>
      </p:sp>
      <p:sp>
        <p:nvSpPr>
          <p:cNvPr id="15" name="TextBox 14">
            <a:extLst>
              <a:ext uri="{FF2B5EF4-FFF2-40B4-BE49-F238E27FC236}">
                <a16:creationId xmlns:a16="http://schemas.microsoft.com/office/drawing/2014/main" id="{88CD8848-FDED-A263-7A24-162C55BF0D97}"/>
              </a:ext>
            </a:extLst>
          </p:cNvPr>
          <p:cNvSpPr txBox="1"/>
          <p:nvPr/>
        </p:nvSpPr>
        <p:spPr>
          <a:xfrm>
            <a:off x="1397742" y="5251052"/>
            <a:ext cx="6809172" cy="400110"/>
          </a:xfrm>
          <a:prstGeom prst="rect">
            <a:avLst/>
          </a:prstGeom>
          <a:noFill/>
        </p:spPr>
        <p:txBody>
          <a:bodyPr wrap="none" rtlCol="0">
            <a:spAutoFit/>
          </a:bodyPr>
          <a:lstStyle/>
          <a:p>
            <a:r>
              <a:rPr lang="en-US" sz="2000" dirty="0"/>
              <a:t>No. 26 First Avenue off </a:t>
            </a:r>
            <a:r>
              <a:rPr lang="en-US" sz="2000" dirty="0" err="1"/>
              <a:t>Damijah</a:t>
            </a:r>
            <a:r>
              <a:rPr lang="en-US" sz="2000" dirty="0"/>
              <a:t> Road Trans </a:t>
            </a:r>
            <a:r>
              <a:rPr lang="en-US" sz="2000" dirty="0" err="1"/>
              <a:t>Ekulu</a:t>
            </a:r>
            <a:r>
              <a:rPr lang="en-US" sz="2000" dirty="0"/>
              <a:t> Enugu Nigeria</a:t>
            </a:r>
          </a:p>
        </p:txBody>
      </p:sp>
      <p:pic>
        <p:nvPicPr>
          <p:cNvPr id="7" name="Picture 6">
            <a:extLst>
              <a:ext uri="{FF2B5EF4-FFF2-40B4-BE49-F238E27FC236}">
                <a16:creationId xmlns:a16="http://schemas.microsoft.com/office/drawing/2014/main" id="{E44D75CD-9C7D-89DC-DA12-E80EF9432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9842" y="0"/>
            <a:ext cx="1894651" cy="1894651"/>
          </a:xfrm>
          <a:prstGeom prst="rect">
            <a:avLst/>
          </a:prstGeom>
        </p:spPr>
      </p:pic>
    </p:spTree>
    <p:extLst>
      <p:ext uri="{BB962C8B-B14F-4D97-AF65-F5344CB8AC3E}">
        <p14:creationId xmlns:p14="http://schemas.microsoft.com/office/powerpoint/2010/main" val="794890832"/>
      </p:ext>
    </p:extLst>
  </p:cSld>
  <p:clrMapOvr>
    <a:masterClrMapping/>
  </p:clrMapOvr>
  <p:transition spd="slow" advClick="0" advTm="21258">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
          <p:cNvSpPr/>
          <p:nvPr/>
        </p:nvSpPr>
        <p:spPr>
          <a:xfrm>
            <a:off x="6781833" y="1112999"/>
            <a:ext cx="5104765" cy="583565"/>
          </a:xfrm>
          <a:prstGeom prst="rect">
            <a:avLst/>
          </a:prstGeom>
        </p:spPr>
        <p:txBody>
          <a:bodyPr wrap="square">
            <a:spAutoFit/>
          </a:bodyPr>
          <a:lstStyle/>
          <a:p>
            <a:r>
              <a:rPr lang="en-US" altLang="zh-CN" sz="3200" b="1" spc="-30" dirty="0">
                <a:latin typeface="Montserrat" panose="00000500000000000000" charset="0"/>
                <a:ea typeface="Montserrat" panose="00000500000000000000" charset="0"/>
                <a:cs typeface="Montserrat" panose="00000500000000000000" charset="0"/>
                <a:sym typeface="Montserrat" panose="00000500000000000000" charset="0"/>
              </a:rPr>
              <a:t>     WHO WE ARE</a:t>
            </a:r>
            <a:endParaRPr lang="zh-CN" altLang="en-US" sz="3200" b="1" spc="-3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2" name="Rectangle 15"/>
          <p:cNvSpPr/>
          <p:nvPr/>
        </p:nvSpPr>
        <p:spPr>
          <a:xfrm>
            <a:off x="8107807" y="242096"/>
            <a:ext cx="1376998" cy="1107996"/>
          </a:xfrm>
          <a:prstGeom prst="rect">
            <a:avLst/>
          </a:prstGeom>
        </p:spPr>
        <p:txBody>
          <a:bodyPr wrap="square">
            <a:spAutoFit/>
          </a:bodyPr>
          <a:lstStyle/>
          <a:p>
            <a:pPr algn="ctr"/>
            <a:r>
              <a:rPr lang="en-US" altLang="zh-CN" sz="6600" b="1" spc="-30" dirty="0">
                <a:latin typeface="Montserrat" panose="00000500000000000000" charset="0"/>
                <a:ea typeface="Montserrat" panose="00000500000000000000" charset="0"/>
                <a:cs typeface="Montserrat" panose="00000500000000000000" charset="0"/>
                <a:sym typeface="Montserrat" panose="00000500000000000000" charset="0"/>
              </a:rPr>
              <a:t>01</a:t>
            </a:r>
          </a:p>
        </p:txBody>
      </p:sp>
      <p:sp>
        <p:nvSpPr>
          <p:cNvPr id="33" name="Rectangle 7"/>
          <p:cNvSpPr/>
          <p:nvPr/>
        </p:nvSpPr>
        <p:spPr>
          <a:xfrm>
            <a:off x="5845715" y="1372397"/>
            <a:ext cx="136017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4" name="Rectangle 7"/>
          <p:cNvSpPr/>
          <p:nvPr/>
        </p:nvSpPr>
        <p:spPr>
          <a:xfrm>
            <a:off x="10560021" y="1366682"/>
            <a:ext cx="139319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矩形 70"/>
          <p:cNvSpPr/>
          <p:nvPr/>
        </p:nvSpPr>
        <p:spPr>
          <a:xfrm>
            <a:off x="1" y="5944534"/>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2" name="图片占位符 46"/>
          <p:cNvPicPr>
            <a:picLocks noChangeAspect="1"/>
          </p:cNvPicPr>
          <p:nvPr/>
        </p:nvPicPr>
        <p:blipFill rotWithShape="1">
          <a:blip r:embed="rId3" cstate="print">
            <a:extLst>
              <a:ext uri="{28A0092B-C50C-407E-A947-70E740481C1C}">
                <a14:useLocalDpi xmlns:a14="http://schemas.microsoft.com/office/drawing/2010/main" val="0"/>
              </a:ext>
            </a:extLst>
          </a:blip>
          <a:srcRect l="-17859" t="-1900" r="6971" b="998"/>
          <a:stretch/>
        </p:blipFill>
        <p:spPr>
          <a:xfrm flipH="1">
            <a:off x="610102" y="1316670"/>
            <a:ext cx="6345174" cy="3849130"/>
          </a:xfrm>
          <a:custGeom>
            <a:avLst/>
            <a:gdLst>
              <a:gd name="connsiteX0" fmla="*/ 3163663 w 6781799"/>
              <a:gd name="connsiteY0" fmla="*/ 0 h 6858000"/>
              <a:gd name="connsiteX1" fmla="*/ 6781799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3163663" y="0"/>
                </a:moveTo>
                <a:lnTo>
                  <a:pt x="6781799" y="0"/>
                </a:lnTo>
                <a:lnTo>
                  <a:pt x="6781799" y="6858000"/>
                </a:lnTo>
                <a:lnTo>
                  <a:pt x="0" y="6858000"/>
                </a:lnTo>
                <a:close/>
              </a:path>
            </a:pathLst>
          </a:custGeom>
        </p:spPr>
      </p:pic>
      <p:sp>
        <p:nvSpPr>
          <p:cNvPr id="13" name="TextBox 12">
            <a:extLst>
              <a:ext uri="{FF2B5EF4-FFF2-40B4-BE49-F238E27FC236}">
                <a16:creationId xmlns:a16="http://schemas.microsoft.com/office/drawing/2014/main" id="{C5399082-1D2D-553C-458B-1C1AE7584DC4}"/>
              </a:ext>
            </a:extLst>
          </p:cNvPr>
          <p:cNvSpPr txBox="1"/>
          <p:nvPr/>
        </p:nvSpPr>
        <p:spPr>
          <a:xfrm>
            <a:off x="6823104" y="1752292"/>
            <a:ext cx="4607509" cy="4524315"/>
          </a:xfrm>
          <a:prstGeom prst="rect">
            <a:avLst/>
          </a:prstGeom>
          <a:noFill/>
        </p:spPr>
        <p:txBody>
          <a:bodyPr wrap="square">
            <a:spAutoFit/>
          </a:bodyPr>
          <a:lstStyle/>
          <a:p>
            <a:pPr algn="l"/>
            <a:r>
              <a:rPr lang="en-US" sz="1600" b="0" i="0" dirty="0">
                <a:solidFill>
                  <a:srgbClr val="333333"/>
                </a:solidFill>
                <a:effectLst/>
                <a:latin typeface="Open Sans" panose="020B0606030504020204" pitchFamily="34" charset="0"/>
              </a:rPr>
              <a:t>Magnus Film Academy (MFA), a subsidiary of Magnus Media Nigeria is a multimedia and film school based in Enugu Sate, Nigeria with over 15 years experience.</a:t>
            </a:r>
          </a:p>
          <a:p>
            <a:pPr algn="l"/>
            <a:endParaRPr lang="en-US" sz="1600" dirty="0">
              <a:solidFill>
                <a:srgbClr val="333333"/>
              </a:solidFill>
              <a:latin typeface="Open Sans" panose="020B0606030504020204" pitchFamily="34" charset="0"/>
            </a:endParaRPr>
          </a:p>
          <a:p>
            <a:pPr algn="l"/>
            <a:r>
              <a:rPr lang="en-US" sz="1600" b="0" i="0" dirty="0">
                <a:solidFill>
                  <a:srgbClr val="333333"/>
                </a:solidFill>
                <a:effectLst/>
                <a:latin typeface="Open Sans" panose="020B0606030504020204" pitchFamily="34" charset="0"/>
              </a:rPr>
              <a:t>MFA is custom built for aspiring media personnel, aspiring filmmakers and creative individuals who are ready and willing to explore the opportunities in the media, multimedia and film industry and become masters in the field under our tutelage.</a:t>
            </a:r>
          </a:p>
          <a:p>
            <a:pPr algn="l"/>
            <a:endParaRPr lang="en-US" sz="1600" b="0" i="0" dirty="0">
              <a:solidFill>
                <a:srgbClr val="333333"/>
              </a:solidFill>
              <a:effectLst/>
              <a:latin typeface="Open Sans" panose="020B0606030504020204" pitchFamily="34" charset="0"/>
            </a:endParaRPr>
          </a:p>
          <a:p>
            <a:pPr algn="l"/>
            <a:r>
              <a:rPr lang="en-US" sz="1600" b="0" i="0" dirty="0">
                <a:solidFill>
                  <a:srgbClr val="333333"/>
                </a:solidFill>
                <a:effectLst/>
                <a:latin typeface="Open Sans" panose="020B0606030504020204" pitchFamily="34" charset="0"/>
              </a:rPr>
              <a:t>We are a film institute firmly grounded in all the technical crafts needed to create digital content.</a:t>
            </a:r>
          </a:p>
          <a:p>
            <a:pPr algn="l"/>
            <a:r>
              <a:rPr lang="en-US" sz="1600" b="0" i="0" dirty="0">
                <a:solidFill>
                  <a:srgbClr val="333333"/>
                </a:solidFill>
                <a:effectLst/>
                <a:latin typeface="Open Sans" panose="020B0606030504020204" pitchFamily="34" charset="0"/>
              </a:rPr>
              <a:t>Magnus Film Academy instructors are seasoned industry professionals with international experience</a:t>
            </a:r>
          </a:p>
        </p:txBody>
      </p:sp>
    </p:spTree>
  </p:cSld>
  <p:clrMapOvr>
    <a:masterClrMapping/>
  </p:clrMapOvr>
  <p:transition spd="slow" advClick="0" advTm="5646">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bldLvl="0" animBg="1"/>
      <p:bldP spid="3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4" name="直接连接符 3"/>
          <p:cNvCxnSpPr>
            <a:stCxn id="3"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633095" y="74295"/>
            <a:ext cx="3853815"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0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Who we are</a:t>
            </a:r>
            <a:endParaRPr lang="zh-CN" altLang="en-US" sz="20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nvGrpSpPr>
          <p:cNvPr id="2" name="组合 1"/>
          <p:cNvGrpSpPr/>
          <p:nvPr/>
        </p:nvGrpSpPr>
        <p:grpSpPr>
          <a:xfrm>
            <a:off x="425126" y="1478902"/>
            <a:ext cx="3235245" cy="4209582"/>
            <a:chOff x="6708564" y="1695889"/>
            <a:chExt cx="4438811" cy="4679176"/>
          </a:xfrm>
        </p:grpSpPr>
        <p:sp>
          <p:nvSpPr>
            <p:cNvPr id="16" name="文本框 15"/>
            <p:cNvSpPr txBox="1"/>
            <p:nvPr/>
          </p:nvSpPr>
          <p:spPr>
            <a:xfrm>
              <a:off x="6866618" y="2598852"/>
              <a:ext cx="3272373" cy="1496589"/>
            </a:xfrm>
            <a:prstGeom prst="rect">
              <a:avLst/>
            </a:prstGeom>
            <a:noFill/>
          </p:spPr>
          <p:txBody>
            <a:bodyPr wrap="square" rtlCol="0">
              <a:spAutoFit/>
            </a:bodyPr>
            <a:lstStyle/>
            <a:p>
              <a:pPr algn="l">
                <a:lnSpc>
                  <a:spcPct val="150000"/>
                </a:lnSpc>
              </a:pPr>
              <a:r>
                <a:rPr lang="en-US" altLang="zh-CN" sz="1400" dirty="0">
                  <a:solidFill>
                    <a:srgbClr val="002060"/>
                  </a:solidFill>
                  <a:latin typeface="Montserrat" panose="00000500000000000000" charset="0"/>
                  <a:ea typeface="Montserrat" panose="00000500000000000000" charset="0"/>
                  <a:cs typeface="Montserrat" panose="00000500000000000000" charset="0"/>
                  <a:sym typeface="Montserrat" panose="00000500000000000000" charset="0"/>
                </a:rPr>
                <a:t>On the areas of Content Creation, trainings on Cinematography and Video editing.</a:t>
              </a:r>
            </a:p>
          </p:txBody>
        </p:sp>
        <p:sp>
          <p:nvSpPr>
            <p:cNvPr id="17" name="KSO_Shape"/>
            <p:cNvSpPr>
              <a:spLocks noChangeArrowheads="1"/>
            </p:cNvSpPr>
            <p:nvPr/>
          </p:nvSpPr>
          <p:spPr bwMode="auto">
            <a:xfrm>
              <a:off x="7917837" y="1695889"/>
              <a:ext cx="584968" cy="487473"/>
            </a:xfrm>
            <a:custGeom>
              <a:avLst/>
              <a:gdLst/>
              <a:ahLst/>
              <a:cxnLst/>
              <a:rect l="0" t="0" r="r" b="b"/>
              <a:pathLst>
                <a:path w="1450975" h="1209675">
                  <a:moveTo>
                    <a:pt x="180975" y="182562"/>
                  </a:moveTo>
                  <a:lnTo>
                    <a:pt x="1270000" y="182562"/>
                  </a:lnTo>
                  <a:lnTo>
                    <a:pt x="1270000" y="725487"/>
                  </a:lnTo>
                  <a:lnTo>
                    <a:pt x="180975" y="725487"/>
                  </a:lnTo>
                  <a:lnTo>
                    <a:pt x="180975" y="182562"/>
                  </a:lnTo>
                  <a:close/>
                  <a:moveTo>
                    <a:pt x="120672" y="120703"/>
                  </a:moveTo>
                  <a:lnTo>
                    <a:pt x="120672" y="785892"/>
                  </a:lnTo>
                  <a:lnTo>
                    <a:pt x="1330039" y="785892"/>
                  </a:lnTo>
                  <a:lnTo>
                    <a:pt x="1330039" y="120703"/>
                  </a:lnTo>
                  <a:lnTo>
                    <a:pt x="120672" y="120703"/>
                  </a:lnTo>
                  <a:close/>
                  <a:moveTo>
                    <a:pt x="114585" y="0"/>
                  </a:moveTo>
                  <a:lnTo>
                    <a:pt x="120672" y="0"/>
                  </a:lnTo>
                  <a:lnTo>
                    <a:pt x="1330039" y="0"/>
                  </a:lnTo>
                  <a:lnTo>
                    <a:pt x="1336390" y="0"/>
                  </a:lnTo>
                  <a:lnTo>
                    <a:pt x="1342476" y="529"/>
                  </a:lnTo>
                  <a:lnTo>
                    <a:pt x="1348298" y="1059"/>
                  </a:lnTo>
                  <a:lnTo>
                    <a:pt x="1354385" y="2382"/>
                  </a:lnTo>
                  <a:lnTo>
                    <a:pt x="1360207" y="3441"/>
                  </a:lnTo>
                  <a:lnTo>
                    <a:pt x="1366028" y="5294"/>
                  </a:lnTo>
                  <a:lnTo>
                    <a:pt x="1371586" y="7147"/>
                  </a:lnTo>
                  <a:lnTo>
                    <a:pt x="1376878" y="9264"/>
                  </a:lnTo>
                  <a:lnTo>
                    <a:pt x="1382436" y="11911"/>
                  </a:lnTo>
                  <a:lnTo>
                    <a:pt x="1387728" y="14558"/>
                  </a:lnTo>
                  <a:lnTo>
                    <a:pt x="1392492" y="17205"/>
                  </a:lnTo>
                  <a:lnTo>
                    <a:pt x="1397784" y="20646"/>
                  </a:lnTo>
                  <a:lnTo>
                    <a:pt x="1402283" y="24087"/>
                  </a:lnTo>
                  <a:lnTo>
                    <a:pt x="1406782" y="27529"/>
                  </a:lnTo>
                  <a:lnTo>
                    <a:pt x="1411545" y="31234"/>
                  </a:lnTo>
                  <a:lnTo>
                    <a:pt x="1415515" y="35205"/>
                  </a:lnTo>
                  <a:lnTo>
                    <a:pt x="1419749" y="39440"/>
                  </a:lnTo>
                  <a:lnTo>
                    <a:pt x="1423454" y="44205"/>
                  </a:lnTo>
                  <a:lnTo>
                    <a:pt x="1426894" y="48705"/>
                  </a:lnTo>
                  <a:lnTo>
                    <a:pt x="1430334" y="53204"/>
                  </a:lnTo>
                  <a:lnTo>
                    <a:pt x="1433510" y="58234"/>
                  </a:lnTo>
                  <a:lnTo>
                    <a:pt x="1436420" y="63263"/>
                  </a:lnTo>
                  <a:lnTo>
                    <a:pt x="1439067" y="68557"/>
                  </a:lnTo>
                  <a:lnTo>
                    <a:pt x="1441713" y="73586"/>
                  </a:lnTo>
                  <a:lnTo>
                    <a:pt x="1443830" y="79145"/>
                  </a:lnTo>
                  <a:lnTo>
                    <a:pt x="1445683" y="84968"/>
                  </a:lnTo>
                  <a:lnTo>
                    <a:pt x="1447006" y="90792"/>
                  </a:lnTo>
                  <a:lnTo>
                    <a:pt x="1448594" y="96615"/>
                  </a:lnTo>
                  <a:lnTo>
                    <a:pt x="1449652" y="102438"/>
                  </a:lnTo>
                  <a:lnTo>
                    <a:pt x="1450446" y="108527"/>
                  </a:lnTo>
                  <a:lnTo>
                    <a:pt x="1450711" y="114615"/>
                  </a:lnTo>
                  <a:lnTo>
                    <a:pt x="1450975" y="120703"/>
                  </a:lnTo>
                  <a:lnTo>
                    <a:pt x="1450975" y="785892"/>
                  </a:lnTo>
                  <a:lnTo>
                    <a:pt x="1450711" y="792245"/>
                  </a:lnTo>
                  <a:lnTo>
                    <a:pt x="1450446" y="798333"/>
                  </a:lnTo>
                  <a:lnTo>
                    <a:pt x="1449652" y="804421"/>
                  </a:lnTo>
                  <a:lnTo>
                    <a:pt x="1448594" y="810244"/>
                  </a:lnTo>
                  <a:lnTo>
                    <a:pt x="1447006" y="816068"/>
                  </a:lnTo>
                  <a:lnTo>
                    <a:pt x="1445683" y="821891"/>
                  </a:lnTo>
                  <a:lnTo>
                    <a:pt x="1443830" y="827714"/>
                  </a:lnTo>
                  <a:lnTo>
                    <a:pt x="1441713" y="833008"/>
                  </a:lnTo>
                  <a:lnTo>
                    <a:pt x="1439067" y="838302"/>
                  </a:lnTo>
                  <a:lnTo>
                    <a:pt x="1436420" y="843596"/>
                  </a:lnTo>
                  <a:lnTo>
                    <a:pt x="1433510" y="848626"/>
                  </a:lnTo>
                  <a:lnTo>
                    <a:pt x="1430334" y="853655"/>
                  </a:lnTo>
                  <a:lnTo>
                    <a:pt x="1426894" y="858155"/>
                  </a:lnTo>
                  <a:lnTo>
                    <a:pt x="1423454" y="862655"/>
                  </a:lnTo>
                  <a:lnTo>
                    <a:pt x="1419749" y="867419"/>
                  </a:lnTo>
                  <a:lnTo>
                    <a:pt x="1415515" y="871654"/>
                  </a:lnTo>
                  <a:lnTo>
                    <a:pt x="1411545" y="875625"/>
                  </a:lnTo>
                  <a:lnTo>
                    <a:pt x="1406782" y="879331"/>
                  </a:lnTo>
                  <a:lnTo>
                    <a:pt x="1402283" y="883036"/>
                  </a:lnTo>
                  <a:lnTo>
                    <a:pt x="1397784" y="886213"/>
                  </a:lnTo>
                  <a:lnTo>
                    <a:pt x="1392492" y="889389"/>
                  </a:lnTo>
                  <a:lnTo>
                    <a:pt x="1387728" y="892301"/>
                  </a:lnTo>
                  <a:lnTo>
                    <a:pt x="1382436" y="895213"/>
                  </a:lnTo>
                  <a:lnTo>
                    <a:pt x="1376878" y="897595"/>
                  </a:lnTo>
                  <a:lnTo>
                    <a:pt x="1371586" y="899713"/>
                  </a:lnTo>
                  <a:lnTo>
                    <a:pt x="1366028" y="901565"/>
                  </a:lnTo>
                  <a:lnTo>
                    <a:pt x="1360207" y="903418"/>
                  </a:lnTo>
                  <a:lnTo>
                    <a:pt x="1354385" y="904477"/>
                  </a:lnTo>
                  <a:lnTo>
                    <a:pt x="1348298" y="905536"/>
                  </a:lnTo>
                  <a:lnTo>
                    <a:pt x="1342476" y="906330"/>
                  </a:lnTo>
                  <a:lnTo>
                    <a:pt x="1336390" y="907124"/>
                  </a:lnTo>
                  <a:lnTo>
                    <a:pt x="1330039" y="907124"/>
                  </a:lnTo>
                  <a:lnTo>
                    <a:pt x="846557" y="907124"/>
                  </a:lnTo>
                  <a:lnTo>
                    <a:pt x="846557" y="1149059"/>
                  </a:lnTo>
                  <a:lnTo>
                    <a:pt x="906893" y="1149059"/>
                  </a:lnTo>
                  <a:lnTo>
                    <a:pt x="909539" y="1149059"/>
                  </a:lnTo>
                  <a:lnTo>
                    <a:pt x="912715" y="1149588"/>
                  </a:lnTo>
                  <a:lnTo>
                    <a:pt x="916155" y="1150118"/>
                  </a:lnTo>
                  <a:lnTo>
                    <a:pt x="920918" y="1150912"/>
                  </a:lnTo>
                  <a:lnTo>
                    <a:pt x="925946" y="1152235"/>
                  </a:lnTo>
                  <a:lnTo>
                    <a:pt x="931503" y="1154088"/>
                  </a:lnTo>
                  <a:lnTo>
                    <a:pt x="937061" y="1156471"/>
                  </a:lnTo>
                  <a:lnTo>
                    <a:pt x="942883" y="1159912"/>
                  </a:lnTo>
                  <a:lnTo>
                    <a:pt x="945529" y="1161765"/>
                  </a:lnTo>
                  <a:lnTo>
                    <a:pt x="948175" y="1163882"/>
                  </a:lnTo>
                  <a:lnTo>
                    <a:pt x="950821" y="1166265"/>
                  </a:lnTo>
                  <a:lnTo>
                    <a:pt x="953468" y="1168647"/>
                  </a:lnTo>
                  <a:lnTo>
                    <a:pt x="955585" y="1171559"/>
                  </a:lnTo>
                  <a:lnTo>
                    <a:pt x="957967" y="1174470"/>
                  </a:lnTo>
                  <a:lnTo>
                    <a:pt x="959819" y="1177911"/>
                  </a:lnTo>
                  <a:lnTo>
                    <a:pt x="961671" y="1181617"/>
                  </a:lnTo>
                  <a:lnTo>
                    <a:pt x="963524" y="1185588"/>
                  </a:lnTo>
                  <a:lnTo>
                    <a:pt x="964847" y="1189558"/>
                  </a:lnTo>
                  <a:lnTo>
                    <a:pt x="965905" y="1194058"/>
                  </a:lnTo>
                  <a:lnTo>
                    <a:pt x="966699" y="1198823"/>
                  </a:lnTo>
                  <a:lnTo>
                    <a:pt x="967229" y="1204117"/>
                  </a:lnTo>
                  <a:lnTo>
                    <a:pt x="967493" y="1209675"/>
                  </a:lnTo>
                  <a:lnTo>
                    <a:pt x="483482" y="1209675"/>
                  </a:lnTo>
                  <a:lnTo>
                    <a:pt x="484011" y="1206763"/>
                  </a:lnTo>
                  <a:lnTo>
                    <a:pt x="484011" y="1204117"/>
                  </a:lnTo>
                  <a:lnTo>
                    <a:pt x="484541" y="1200146"/>
                  </a:lnTo>
                  <a:lnTo>
                    <a:pt x="485334" y="1195646"/>
                  </a:lnTo>
                  <a:lnTo>
                    <a:pt x="486922" y="1190352"/>
                  </a:lnTo>
                  <a:lnTo>
                    <a:pt x="488775" y="1184793"/>
                  </a:lnTo>
                  <a:lnTo>
                    <a:pt x="491156" y="1179499"/>
                  </a:lnTo>
                  <a:lnTo>
                    <a:pt x="494332" y="1173676"/>
                  </a:lnTo>
                  <a:lnTo>
                    <a:pt x="496449" y="1170764"/>
                  </a:lnTo>
                  <a:lnTo>
                    <a:pt x="498566" y="1168117"/>
                  </a:lnTo>
                  <a:lnTo>
                    <a:pt x="500683" y="1165735"/>
                  </a:lnTo>
                  <a:lnTo>
                    <a:pt x="503329" y="1163353"/>
                  </a:lnTo>
                  <a:lnTo>
                    <a:pt x="506240" y="1160706"/>
                  </a:lnTo>
                  <a:lnTo>
                    <a:pt x="509151" y="1158588"/>
                  </a:lnTo>
                  <a:lnTo>
                    <a:pt x="512592" y="1156471"/>
                  </a:lnTo>
                  <a:lnTo>
                    <a:pt x="516296" y="1154618"/>
                  </a:lnTo>
                  <a:lnTo>
                    <a:pt x="520001" y="1153030"/>
                  </a:lnTo>
                  <a:lnTo>
                    <a:pt x="524235" y="1151706"/>
                  </a:lnTo>
                  <a:lnTo>
                    <a:pt x="528734" y="1150383"/>
                  </a:lnTo>
                  <a:lnTo>
                    <a:pt x="533497" y="1149853"/>
                  </a:lnTo>
                  <a:lnTo>
                    <a:pt x="538525" y="1149059"/>
                  </a:lnTo>
                  <a:lnTo>
                    <a:pt x="544083" y="1149059"/>
                  </a:lnTo>
                  <a:lnTo>
                    <a:pt x="604683" y="1149059"/>
                  </a:lnTo>
                  <a:lnTo>
                    <a:pt x="604683" y="907124"/>
                  </a:lnTo>
                  <a:lnTo>
                    <a:pt x="120672" y="907124"/>
                  </a:lnTo>
                  <a:lnTo>
                    <a:pt x="114585" y="907124"/>
                  </a:lnTo>
                  <a:lnTo>
                    <a:pt x="108499" y="906330"/>
                  </a:lnTo>
                  <a:lnTo>
                    <a:pt x="102412" y="905536"/>
                  </a:lnTo>
                  <a:lnTo>
                    <a:pt x="96590" y="904477"/>
                  </a:lnTo>
                  <a:lnTo>
                    <a:pt x="90769" y="903418"/>
                  </a:lnTo>
                  <a:lnTo>
                    <a:pt x="84947" y="901565"/>
                  </a:lnTo>
                  <a:lnTo>
                    <a:pt x="79389" y="899713"/>
                  </a:lnTo>
                  <a:lnTo>
                    <a:pt x="73832" y="897595"/>
                  </a:lnTo>
                  <a:lnTo>
                    <a:pt x="68539" y="895213"/>
                  </a:lnTo>
                  <a:lnTo>
                    <a:pt x="63511" y="892301"/>
                  </a:lnTo>
                  <a:lnTo>
                    <a:pt x="58219" y="889389"/>
                  </a:lnTo>
                  <a:lnTo>
                    <a:pt x="53455" y="886213"/>
                  </a:lnTo>
                  <a:lnTo>
                    <a:pt x="48427" y="883036"/>
                  </a:lnTo>
                  <a:lnTo>
                    <a:pt x="43929" y="879331"/>
                  </a:lnTo>
                  <a:lnTo>
                    <a:pt x="39695" y="875625"/>
                  </a:lnTo>
                  <a:lnTo>
                    <a:pt x="35461" y="871654"/>
                  </a:lnTo>
                  <a:lnTo>
                    <a:pt x="31491" y="867419"/>
                  </a:lnTo>
                  <a:lnTo>
                    <a:pt x="27786" y="862655"/>
                  </a:lnTo>
                  <a:lnTo>
                    <a:pt x="24081" y="858155"/>
                  </a:lnTo>
                  <a:lnTo>
                    <a:pt x="20641" y="853655"/>
                  </a:lnTo>
                  <a:lnTo>
                    <a:pt x="17466" y="848626"/>
                  </a:lnTo>
                  <a:lnTo>
                    <a:pt x="14555" y="843596"/>
                  </a:lnTo>
                  <a:lnTo>
                    <a:pt x="11908" y="838302"/>
                  </a:lnTo>
                  <a:lnTo>
                    <a:pt x="9527" y="833008"/>
                  </a:lnTo>
                  <a:lnTo>
                    <a:pt x="7410" y="827714"/>
                  </a:lnTo>
                  <a:lnTo>
                    <a:pt x="5557" y="821891"/>
                  </a:lnTo>
                  <a:lnTo>
                    <a:pt x="3705" y="816068"/>
                  </a:lnTo>
                  <a:lnTo>
                    <a:pt x="2382" y="810244"/>
                  </a:lnTo>
                  <a:lnTo>
                    <a:pt x="1323" y="804421"/>
                  </a:lnTo>
                  <a:lnTo>
                    <a:pt x="529" y="798333"/>
                  </a:lnTo>
                  <a:lnTo>
                    <a:pt x="0" y="792245"/>
                  </a:lnTo>
                  <a:lnTo>
                    <a:pt x="0" y="785892"/>
                  </a:lnTo>
                  <a:lnTo>
                    <a:pt x="0" y="120703"/>
                  </a:lnTo>
                  <a:lnTo>
                    <a:pt x="0" y="114615"/>
                  </a:lnTo>
                  <a:lnTo>
                    <a:pt x="529" y="108527"/>
                  </a:lnTo>
                  <a:lnTo>
                    <a:pt x="1323" y="102438"/>
                  </a:lnTo>
                  <a:lnTo>
                    <a:pt x="2382" y="96615"/>
                  </a:lnTo>
                  <a:lnTo>
                    <a:pt x="3705" y="90792"/>
                  </a:lnTo>
                  <a:lnTo>
                    <a:pt x="5557" y="84968"/>
                  </a:lnTo>
                  <a:lnTo>
                    <a:pt x="7410" y="79145"/>
                  </a:lnTo>
                  <a:lnTo>
                    <a:pt x="9527" y="73586"/>
                  </a:lnTo>
                  <a:lnTo>
                    <a:pt x="11908" y="68557"/>
                  </a:lnTo>
                  <a:lnTo>
                    <a:pt x="14555" y="63263"/>
                  </a:lnTo>
                  <a:lnTo>
                    <a:pt x="17466" y="58234"/>
                  </a:lnTo>
                  <a:lnTo>
                    <a:pt x="20641" y="53204"/>
                  </a:lnTo>
                  <a:lnTo>
                    <a:pt x="24081" y="48705"/>
                  </a:lnTo>
                  <a:lnTo>
                    <a:pt x="27786" y="44205"/>
                  </a:lnTo>
                  <a:lnTo>
                    <a:pt x="31491" y="39440"/>
                  </a:lnTo>
                  <a:lnTo>
                    <a:pt x="35461" y="35205"/>
                  </a:lnTo>
                  <a:lnTo>
                    <a:pt x="39695" y="31234"/>
                  </a:lnTo>
                  <a:lnTo>
                    <a:pt x="43929" y="27529"/>
                  </a:lnTo>
                  <a:lnTo>
                    <a:pt x="48427" y="24087"/>
                  </a:lnTo>
                  <a:lnTo>
                    <a:pt x="53455" y="20646"/>
                  </a:lnTo>
                  <a:lnTo>
                    <a:pt x="58219" y="17205"/>
                  </a:lnTo>
                  <a:lnTo>
                    <a:pt x="63511" y="14558"/>
                  </a:lnTo>
                  <a:lnTo>
                    <a:pt x="68539" y="11911"/>
                  </a:lnTo>
                  <a:lnTo>
                    <a:pt x="73832" y="9264"/>
                  </a:lnTo>
                  <a:lnTo>
                    <a:pt x="79389" y="7147"/>
                  </a:lnTo>
                  <a:lnTo>
                    <a:pt x="84947" y="5294"/>
                  </a:lnTo>
                  <a:lnTo>
                    <a:pt x="90769" y="3441"/>
                  </a:lnTo>
                  <a:lnTo>
                    <a:pt x="96590" y="2382"/>
                  </a:lnTo>
                  <a:lnTo>
                    <a:pt x="102412" y="1059"/>
                  </a:lnTo>
                  <a:lnTo>
                    <a:pt x="108499" y="529"/>
                  </a:lnTo>
                  <a:lnTo>
                    <a:pt x="114585" y="0"/>
                  </a:lnTo>
                  <a:close/>
                </a:path>
              </a:pathLst>
            </a:custGeom>
            <a:solidFill>
              <a:srgbClr val="FFC000"/>
            </a:solidFill>
            <a:ln>
              <a:noFill/>
            </a:ln>
          </p:spPr>
          <p:txBody>
            <a:bodyPr bIns="432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600" dirty="0">
                <a:solidFill>
                  <a:srgbClr val="FFFFFF"/>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8" name="文本框 17"/>
            <p:cNvSpPr txBox="1"/>
            <p:nvPr/>
          </p:nvSpPr>
          <p:spPr>
            <a:xfrm>
              <a:off x="6708564" y="2236321"/>
              <a:ext cx="4394967" cy="326564"/>
            </a:xfrm>
            <a:prstGeom prst="rect">
              <a:avLst/>
            </a:prstGeom>
            <a:noFill/>
          </p:spPr>
          <p:txBody>
            <a:bodyPr wrap="square" rtlCol="0">
              <a:spAutoFit/>
            </a:bodyPr>
            <a:lstStyle/>
            <a:p>
              <a:pPr>
                <a:lnSpc>
                  <a:spcPct val="130000"/>
                </a:lnSpc>
              </a:pPr>
              <a:r>
                <a:rPr lang="en-US" altLang="zh-CN" sz="1300" b="1" dirty="0">
                  <a:solidFill>
                    <a:srgbClr val="3A3A3A"/>
                  </a:solidFill>
                  <a:latin typeface="Montserrat" panose="00000500000000000000" charset="0"/>
                  <a:ea typeface="Montserrat" panose="00000500000000000000" charset="0"/>
                  <a:cs typeface="Montserrat" panose="00000500000000000000" charset="0"/>
                  <a:sym typeface="Montserrat" panose="00000500000000000000" charset="0"/>
                </a:rPr>
                <a:t>INSTITUTIONS WORKED FOR</a:t>
              </a:r>
            </a:p>
          </p:txBody>
        </p:sp>
        <p:sp>
          <p:nvSpPr>
            <p:cNvPr id="21" name="KSO_Shape"/>
            <p:cNvSpPr/>
            <p:nvPr/>
          </p:nvSpPr>
          <p:spPr bwMode="auto">
            <a:xfrm>
              <a:off x="7920327" y="4171566"/>
              <a:ext cx="541010" cy="405758"/>
            </a:xfrm>
            <a:custGeom>
              <a:avLst/>
              <a:gdLst/>
              <a:ahLst/>
              <a:cxnLst/>
              <a:rect l="0" t="0" r="r" b="b"/>
              <a:pathLst>
                <a:path w="1166813" h="874713">
                  <a:moveTo>
                    <a:pt x="631825" y="339725"/>
                  </a:moveTo>
                  <a:lnTo>
                    <a:pt x="639247" y="339990"/>
                  </a:lnTo>
                  <a:lnTo>
                    <a:pt x="646669" y="340520"/>
                  </a:lnTo>
                  <a:lnTo>
                    <a:pt x="654090" y="341314"/>
                  </a:lnTo>
                  <a:lnTo>
                    <a:pt x="661247" y="342638"/>
                  </a:lnTo>
                  <a:lnTo>
                    <a:pt x="668404" y="344227"/>
                  </a:lnTo>
                  <a:lnTo>
                    <a:pt x="675296" y="346081"/>
                  </a:lnTo>
                  <a:lnTo>
                    <a:pt x="681922" y="348729"/>
                  </a:lnTo>
                  <a:lnTo>
                    <a:pt x="688814" y="351377"/>
                  </a:lnTo>
                  <a:lnTo>
                    <a:pt x="695175" y="354026"/>
                  </a:lnTo>
                  <a:lnTo>
                    <a:pt x="701537" y="357204"/>
                  </a:lnTo>
                  <a:lnTo>
                    <a:pt x="707633" y="360646"/>
                  </a:lnTo>
                  <a:lnTo>
                    <a:pt x="713465" y="364619"/>
                  </a:lnTo>
                  <a:lnTo>
                    <a:pt x="719296" y="368856"/>
                  </a:lnTo>
                  <a:lnTo>
                    <a:pt x="724862" y="373093"/>
                  </a:lnTo>
                  <a:lnTo>
                    <a:pt x="730164" y="377595"/>
                  </a:lnTo>
                  <a:lnTo>
                    <a:pt x="735200" y="382362"/>
                  </a:lnTo>
                  <a:lnTo>
                    <a:pt x="739971" y="387658"/>
                  </a:lnTo>
                  <a:lnTo>
                    <a:pt x="744742" y="392955"/>
                  </a:lnTo>
                  <a:lnTo>
                    <a:pt x="748983" y="398251"/>
                  </a:lnTo>
                  <a:lnTo>
                    <a:pt x="752959" y="404077"/>
                  </a:lnTo>
                  <a:lnTo>
                    <a:pt x="756670" y="409903"/>
                  </a:lnTo>
                  <a:lnTo>
                    <a:pt x="760116" y="415994"/>
                  </a:lnTo>
                  <a:lnTo>
                    <a:pt x="763562" y="422615"/>
                  </a:lnTo>
                  <a:lnTo>
                    <a:pt x="766477" y="428971"/>
                  </a:lnTo>
                  <a:lnTo>
                    <a:pt x="769128" y="435326"/>
                  </a:lnTo>
                  <a:lnTo>
                    <a:pt x="771514" y="442477"/>
                  </a:lnTo>
                  <a:lnTo>
                    <a:pt x="773369" y="449097"/>
                  </a:lnTo>
                  <a:lnTo>
                    <a:pt x="774959" y="456247"/>
                  </a:lnTo>
                  <a:lnTo>
                    <a:pt x="776285" y="463663"/>
                  </a:lnTo>
                  <a:lnTo>
                    <a:pt x="777080" y="470813"/>
                  </a:lnTo>
                  <a:lnTo>
                    <a:pt x="777610" y="478228"/>
                  </a:lnTo>
                  <a:lnTo>
                    <a:pt x="777875" y="485643"/>
                  </a:lnTo>
                  <a:lnTo>
                    <a:pt x="777610" y="493058"/>
                  </a:lnTo>
                  <a:lnTo>
                    <a:pt x="777080" y="500738"/>
                  </a:lnTo>
                  <a:lnTo>
                    <a:pt x="776285" y="507888"/>
                  </a:lnTo>
                  <a:lnTo>
                    <a:pt x="774959" y="515303"/>
                  </a:lnTo>
                  <a:lnTo>
                    <a:pt x="773369" y="522188"/>
                  </a:lnTo>
                  <a:lnTo>
                    <a:pt x="771514" y="529074"/>
                  </a:lnTo>
                  <a:lnTo>
                    <a:pt x="769128" y="535959"/>
                  </a:lnTo>
                  <a:lnTo>
                    <a:pt x="766477" y="542580"/>
                  </a:lnTo>
                  <a:lnTo>
                    <a:pt x="763562" y="548936"/>
                  </a:lnTo>
                  <a:lnTo>
                    <a:pt x="760116" y="555291"/>
                  </a:lnTo>
                  <a:lnTo>
                    <a:pt x="756670" y="561382"/>
                  </a:lnTo>
                  <a:lnTo>
                    <a:pt x="752959" y="567208"/>
                  </a:lnTo>
                  <a:lnTo>
                    <a:pt x="748983" y="573034"/>
                  </a:lnTo>
                  <a:lnTo>
                    <a:pt x="744742" y="578596"/>
                  </a:lnTo>
                  <a:lnTo>
                    <a:pt x="739971" y="583892"/>
                  </a:lnTo>
                  <a:lnTo>
                    <a:pt x="735200" y="588659"/>
                  </a:lnTo>
                  <a:lnTo>
                    <a:pt x="730164" y="593691"/>
                  </a:lnTo>
                  <a:lnTo>
                    <a:pt x="724862" y="598458"/>
                  </a:lnTo>
                  <a:lnTo>
                    <a:pt x="719296" y="602695"/>
                  </a:lnTo>
                  <a:lnTo>
                    <a:pt x="713465" y="606667"/>
                  </a:lnTo>
                  <a:lnTo>
                    <a:pt x="707633" y="610639"/>
                  </a:lnTo>
                  <a:lnTo>
                    <a:pt x="701537" y="614082"/>
                  </a:lnTo>
                  <a:lnTo>
                    <a:pt x="695175" y="617260"/>
                  </a:lnTo>
                  <a:lnTo>
                    <a:pt x="688814" y="620173"/>
                  </a:lnTo>
                  <a:lnTo>
                    <a:pt x="681922" y="622821"/>
                  </a:lnTo>
                  <a:lnTo>
                    <a:pt x="675296" y="624940"/>
                  </a:lnTo>
                  <a:lnTo>
                    <a:pt x="668404" y="626794"/>
                  </a:lnTo>
                  <a:lnTo>
                    <a:pt x="661247" y="628912"/>
                  </a:lnTo>
                  <a:lnTo>
                    <a:pt x="654090" y="629971"/>
                  </a:lnTo>
                  <a:lnTo>
                    <a:pt x="646669" y="631031"/>
                  </a:lnTo>
                  <a:lnTo>
                    <a:pt x="639247" y="631560"/>
                  </a:lnTo>
                  <a:lnTo>
                    <a:pt x="631825" y="631825"/>
                  </a:lnTo>
                  <a:lnTo>
                    <a:pt x="624403" y="631560"/>
                  </a:lnTo>
                  <a:lnTo>
                    <a:pt x="616982" y="631031"/>
                  </a:lnTo>
                  <a:lnTo>
                    <a:pt x="609560" y="629971"/>
                  </a:lnTo>
                  <a:lnTo>
                    <a:pt x="602403" y="628912"/>
                  </a:lnTo>
                  <a:lnTo>
                    <a:pt x="595511" y="626794"/>
                  </a:lnTo>
                  <a:lnTo>
                    <a:pt x="588355" y="624940"/>
                  </a:lnTo>
                  <a:lnTo>
                    <a:pt x="581728" y="622821"/>
                  </a:lnTo>
                  <a:lnTo>
                    <a:pt x="575102" y="620173"/>
                  </a:lnTo>
                  <a:lnTo>
                    <a:pt x="568475" y="617260"/>
                  </a:lnTo>
                  <a:lnTo>
                    <a:pt x="562378" y="614082"/>
                  </a:lnTo>
                  <a:lnTo>
                    <a:pt x="556282" y="610639"/>
                  </a:lnTo>
                  <a:lnTo>
                    <a:pt x="550186" y="606667"/>
                  </a:lnTo>
                  <a:lnTo>
                    <a:pt x="544619" y="602695"/>
                  </a:lnTo>
                  <a:lnTo>
                    <a:pt x="539053" y="598458"/>
                  </a:lnTo>
                  <a:lnTo>
                    <a:pt x="533487" y="593691"/>
                  </a:lnTo>
                  <a:lnTo>
                    <a:pt x="528450" y="588659"/>
                  </a:lnTo>
                  <a:lnTo>
                    <a:pt x="523679" y="583892"/>
                  </a:lnTo>
                  <a:lnTo>
                    <a:pt x="519173" y="578596"/>
                  </a:lnTo>
                  <a:lnTo>
                    <a:pt x="514667" y="573034"/>
                  </a:lnTo>
                  <a:lnTo>
                    <a:pt x="510691" y="567208"/>
                  </a:lnTo>
                  <a:lnTo>
                    <a:pt x="506980" y="561382"/>
                  </a:lnTo>
                  <a:lnTo>
                    <a:pt x="503534" y="555291"/>
                  </a:lnTo>
                  <a:lnTo>
                    <a:pt x="500354" y="548936"/>
                  </a:lnTo>
                  <a:lnTo>
                    <a:pt x="497438" y="542580"/>
                  </a:lnTo>
                  <a:lnTo>
                    <a:pt x="494522" y="535959"/>
                  </a:lnTo>
                  <a:lnTo>
                    <a:pt x="492402" y="529074"/>
                  </a:lnTo>
                  <a:lnTo>
                    <a:pt x="490281" y="522188"/>
                  </a:lnTo>
                  <a:lnTo>
                    <a:pt x="488691" y="515303"/>
                  </a:lnTo>
                  <a:lnTo>
                    <a:pt x="487366" y="507888"/>
                  </a:lnTo>
                  <a:lnTo>
                    <a:pt x="486570" y="500738"/>
                  </a:lnTo>
                  <a:lnTo>
                    <a:pt x="486040" y="493058"/>
                  </a:lnTo>
                  <a:lnTo>
                    <a:pt x="485775" y="485643"/>
                  </a:lnTo>
                  <a:lnTo>
                    <a:pt x="486040" y="478228"/>
                  </a:lnTo>
                  <a:lnTo>
                    <a:pt x="486570" y="470813"/>
                  </a:lnTo>
                  <a:lnTo>
                    <a:pt x="487366" y="463663"/>
                  </a:lnTo>
                  <a:lnTo>
                    <a:pt x="488691" y="456247"/>
                  </a:lnTo>
                  <a:lnTo>
                    <a:pt x="490281" y="449097"/>
                  </a:lnTo>
                  <a:lnTo>
                    <a:pt x="492402" y="442477"/>
                  </a:lnTo>
                  <a:lnTo>
                    <a:pt x="494522" y="435326"/>
                  </a:lnTo>
                  <a:lnTo>
                    <a:pt x="497438" y="428971"/>
                  </a:lnTo>
                  <a:lnTo>
                    <a:pt x="500354" y="422615"/>
                  </a:lnTo>
                  <a:lnTo>
                    <a:pt x="503534" y="415994"/>
                  </a:lnTo>
                  <a:lnTo>
                    <a:pt x="506980" y="409903"/>
                  </a:lnTo>
                  <a:lnTo>
                    <a:pt x="510691" y="404077"/>
                  </a:lnTo>
                  <a:lnTo>
                    <a:pt x="514667" y="398251"/>
                  </a:lnTo>
                  <a:lnTo>
                    <a:pt x="519173" y="392955"/>
                  </a:lnTo>
                  <a:lnTo>
                    <a:pt x="523679" y="387658"/>
                  </a:lnTo>
                  <a:lnTo>
                    <a:pt x="528450" y="382362"/>
                  </a:lnTo>
                  <a:lnTo>
                    <a:pt x="533487" y="377595"/>
                  </a:lnTo>
                  <a:lnTo>
                    <a:pt x="539053" y="373093"/>
                  </a:lnTo>
                  <a:lnTo>
                    <a:pt x="544619" y="368856"/>
                  </a:lnTo>
                  <a:lnTo>
                    <a:pt x="550186" y="364619"/>
                  </a:lnTo>
                  <a:lnTo>
                    <a:pt x="556282" y="360646"/>
                  </a:lnTo>
                  <a:lnTo>
                    <a:pt x="562378" y="357204"/>
                  </a:lnTo>
                  <a:lnTo>
                    <a:pt x="568475" y="354026"/>
                  </a:lnTo>
                  <a:lnTo>
                    <a:pt x="575102" y="351377"/>
                  </a:lnTo>
                  <a:lnTo>
                    <a:pt x="581728" y="348729"/>
                  </a:lnTo>
                  <a:lnTo>
                    <a:pt x="588355" y="346081"/>
                  </a:lnTo>
                  <a:lnTo>
                    <a:pt x="595511" y="344227"/>
                  </a:lnTo>
                  <a:lnTo>
                    <a:pt x="602403" y="342638"/>
                  </a:lnTo>
                  <a:lnTo>
                    <a:pt x="609560" y="341314"/>
                  </a:lnTo>
                  <a:lnTo>
                    <a:pt x="616982" y="340520"/>
                  </a:lnTo>
                  <a:lnTo>
                    <a:pt x="624403" y="339990"/>
                  </a:lnTo>
                  <a:lnTo>
                    <a:pt x="631825" y="339725"/>
                  </a:lnTo>
                  <a:close/>
                  <a:moveTo>
                    <a:pt x="992942" y="242814"/>
                  </a:moveTo>
                  <a:lnTo>
                    <a:pt x="989237" y="243079"/>
                  </a:lnTo>
                  <a:lnTo>
                    <a:pt x="985797" y="243608"/>
                  </a:lnTo>
                  <a:lnTo>
                    <a:pt x="981827" y="244137"/>
                  </a:lnTo>
                  <a:lnTo>
                    <a:pt x="978387" y="244930"/>
                  </a:lnTo>
                  <a:lnTo>
                    <a:pt x="974947" y="245988"/>
                  </a:lnTo>
                  <a:lnTo>
                    <a:pt x="971506" y="247046"/>
                  </a:lnTo>
                  <a:lnTo>
                    <a:pt x="968331" y="248369"/>
                  </a:lnTo>
                  <a:lnTo>
                    <a:pt x="964890" y="249956"/>
                  </a:lnTo>
                  <a:lnTo>
                    <a:pt x="961714" y="251543"/>
                  </a:lnTo>
                  <a:lnTo>
                    <a:pt x="958803" y="253395"/>
                  </a:lnTo>
                  <a:lnTo>
                    <a:pt x="955892" y="255246"/>
                  </a:lnTo>
                  <a:lnTo>
                    <a:pt x="952981" y="257362"/>
                  </a:lnTo>
                  <a:lnTo>
                    <a:pt x="950335" y="259478"/>
                  </a:lnTo>
                  <a:lnTo>
                    <a:pt x="947424" y="261594"/>
                  </a:lnTo>
                  <a:lnTo>
                    <a:pt x="945042" y="264239"/>
                  </a:lnTo>
                  <a:lnTo>
                    <a:pt x="942660" y="266620"/>
                  </a:lnTo>
                  <a:lnTo>
                    <a:pt x="940278" y="269265"/>
                  </a:lnTo>
                  <a:lnTo>
                    <a:pt x="938161" y="272174"/>
                  </a:lnTo>
                  <a:lnTo>
                    <a:pt x="936044" y="275084"/>
                  </a:lnTo>
                  <a:lnTo>
                    <a:pt x="934192" y="277993"/>
                  </a:lnTo>
                  <a:lnTo>
                    <a:pt x="932604" y="280903"/>
                  </a:lnTo>
                  <a:lnTo>
                    <a:pt x="931016" y="284077"/>
                  </a:lnTo>
                  <a:lnTo>
                    <a:pt x="929428" y="287251"/>
                  </a:lnTo>
                  <a:lnTo>
                    <a:pt x="927840" y="290425"/>
                  </a:lnTo>
                  <a:lnTo>
                    <a:pt x="926782" y="294128"/>
                  </a:lnTo>
                  <a:lnTo>
                    <a:pt x="925723" y="297567"/>
                  </a:lnTo>
                  <a:lnTo>
                    <a:pt x="924929" y="301005"/>
                  </a:lnTo>
                  <a:lnTo>
                    <a:pt x="924400" y="304444"/>
                  </a:lnTo>
                  <a:lnTo>
                    <a:pt x="923870" y="308147"/>
                  </a:lnTo>
                  <a:lnTo>
                    <a:pt x="923606" y="312114"/>
                  </a:lnTo>
                  <a:lnTo>
                    <a:pt x="923606" y="315817"/>
                  </a:lnTo>
                  <a:lnTo>
                    <a:pt x="923606" y="319520"/>
                  </a:lnTo>
                  <a:lnTo>
                    <a:pt x="923870" y="323223"/>
                  </a:lnTo>
                  <a:lnTo>
                    <a:pt x="924400" y="326662"/>
                  </a:lnTo>
                  <a:lnTo>
                    <a:pt x="924929" y="330630"/>
                  </a:lnTo>
                  <a:lnTo>
                    <a:pt x="925723" y="334068"/>
                  </a:lnTo>
                  <a:lnTo>
                    <a:pt x="926782" y="337242"/>
                  </a:lnTo>
                  <a:lnTo>
                    <a:pt x="927840" y="340681"/>
                  </a:lnTo>
                  <a:lnTo>
                    <a:pt x="929428" y="343855"/>
                  </a:lnTo>
                  <a:lnTo>
                    <a:pt x="931016" y="347293"/>
                  </a:lnTo>
                  <a:lnTo>
                    <a:pt x="932604" y="350467"/>
                  </a:lnTo>
                  <a:lnTo>
                    <a:pt x="934192" y="353377"/>
                  </a:lnTo>
                  <a:lnTo>
                    <a:pt x="936044" y="356286"/>
                  </a:lnTo>
                  <a:lnTo>
                    <a:pt x="938161" y="359196"/>
                  </a:lnTo>
                  <a:lnTo>
                    <a:pt x="940278" y="361841"/>
                  </a:lnTo>
                  <a:lnTo>
                    <a:pt x="942660" y="364486"/>
                  </a:lnTo>
                  <a:lnTo>
                    <a:pt x="945042" y="367131"/>
                  </a:lnTo>
                  <a:lnTo>
                    <a:pt x="947424" y="369512"/>
                  </a:lnTo>
                  <a:lnTo>
                    <a:pt x="950335" y="371892"/>
                  </a:lnTo>
                  <a:lnTo>
                    <a:pt x="952981" y="374008"/>
                  </a:lnTo>
                  <a:lnTo>
                    <a:pt x="955892" y="375860"/>
                  </a:lnTo>
                  <a:lnTo>
                    <a:pt x="958803" y="377711"/>
                  </a:lnTo>
                  <a:lnTo>
                    <a:pt x="961714" y="379563"/>
                  </a:lnTo>
                  <a:lnTo>
                    <a:pt x="964890" y="381150"/>
                  </a:lnTo>
                  <a:lnTo>
                    <a:pt x="968331" y="382472"/>
                  </a:lnTo>
                  <a:lnTo>
                    <a:pt x="971506" y="383795"/>
                  </a:lnTo>
                  <a:lnTo>
                    <a:pt x="974947" y="385117"/>
                  </a:lnTo>
                  <a:lnTo>
                    <a:pt x="978387" y="386175"/>
                  </a:lnTo>
                  <a:lnTo>
                    <a:pt x="981827" y="386969"/>
                  </a:lnTo>
                  <a:lnTo>
                    <a:pt x="985797" y="387498"/>
                  </a:lnTo>
                  <a:lnTo>
                    <a:pt x="989237" y="388027"/>
                  </a:lnTo>
                  <a:lnTo>
                    <a:pt x="992942" y="388291"/>
                  </a:lnTo>
                  <a:lnTo>
                    <a:pt x="996647" y="388291"/>
                  </a:lnTo>
                  <a:lnTo>
                    <a:pt x="1000352" y="388291"/>
                  </a:lnTo>
                  <a:lnTo>
                    <a:pt x="1004057" y="388027"/>
                  </a:lnTo>
                  <a:lnTo>
                    <a:pt x="1007762" y="387498"/>
                  </a:lnTo>
                  <a:lnTo>
                    <a:pt x="1011467" y="386969"/>
                  </a:lnTo>
                  <a:lnTo>
                    <a:pt x="1014908" y="386175"/>
                  </a:lnTo>
                  <a:lnTo>
                    <a:pt x="1018348" y="385117"/>
                  </a:lnTo>
                  <a:lnTo>
                    <a:pt x="1021524" y="383795"/>
                  </a:lnTo>
                  <a:lnTo>
                    <a:pt x="1025229" y="382472"/>
                  </a:lnTo>
                  <a:lnTo>
                    <a:pt x="1028405" y="381150"/>
                  </a:lnTo>
                  <a:lnTo>
                    <a:pt x="1031580" y="379563"/>
                  </a:lnTo>
                  <a:lnTo>
                    <a:pt x="1034491" y="377711"/>
                  </a:lnTo>
                  <a:lnTo>
                    <a:pt x="1037403" y="375860"/>
                  </a:lnTo>
                  <a:lnTo>
                    <a:pt x="1040314" y="374008"/>
                  </a:lnTo>
                  <a:lnTo>
                    <a:pt x="1043225" y="371892"/>
                  </a:lnTo>
                  <a:lnTo>
                    <a:pt x="1045871" y="369512"/>
                  </a:lnTo>
                  <a:lnTo>
                    <a:pt x="1048253" y="367131"/>
                  </a:lnTo>
                  <a:lnTo>
                    <a:pt x="1050635" y="364486"/>
                  </a:lnTo>
                  <a:lnTo>
                    <a:pt x="1053017" y="361841"/>
                  </a:lnTo>
                  <a:lnTo>
                    <a:pt x="1055134" y="359196"/>
                  </a:lnTo>
                  <a:lnTo>
                    <a:pt x="1057251" y="356286"/>
                  </a:lnTo>
                  <a:lnTo>
                    <a:pt x="1059103" y="353377"/>
                  </a:lnTo>
                  <a:lnTo>
                    <a:pt x="1060956" y="350467"/>
                  </a:lnTo>
                  <a:lnTo>
                    <a:pt x="1062544" y="347293"/>
                  </a:lnTo>
                  <a:lnTo>
                    <a:pt x="1064132" y="343855"/>
                  </a:lnTo>
                  <a:lnTo>
                    <a:pt x="1065455" y="340681"/>
                  </a:lnTo>
                  <a:lnTo>
                    <a:pt x="1066513" y="337242"/>
                  </a:lnTo>
                  <a:lnTo>
                    <a:pt x="1067572" y="334068"/>
                  </a:lnTo>
                  <a:lnTo>
                    <a:pt x="1068366" y="330630"/>
                  </a:lnTo>
                  <a:lnTo>
                    <a:pt x="1068895" y="326662"/>
                  </a:lnTo>
                  <a:lnTo>
                    <a:pt x="1069424" y="323223"/>
                  </a:lnTo>
                  <a:lnTo>
                    <a:pt x="1069689" y="319520"/>
                  </a:lnTo>
                  <a:lnTo>
                    <a:pt x="1069689" y="315817"/>
                  </a:lnTo>
                  <a:lnTo>
                    <a:pt x="1069689" y="312114"/>
                  </a:lnTo>
                  <a:lnTo>
                    <a:pt x="1069424" y="308147"/>
                  </a:lnTo>
                  <a:lnTo>
                    <a:pt x="1068895" y="304444"/>
                  </a:lnTo>
                  <a:lnTo>
                    <a:pt x="1068366" y="301005"/>
                  </a:lnTo>
                  <a:lnTo>
                    <a:pt x="1067572" y="297567"/>
                  </a:lnTo>
                  <a:lnTo>
                    <a:pt x="1066513" y="294128"/>
                  </a:lnTo>
                  <a:lnTo>
                    <a:pt x="1065455" y="290425"/>
                  </a:lnTo>
                  <a:lnTo>
                    <a:pt x="1064132" y="287251"/>
                  </a:lnTo>
                  <a:lnTo>
                    <a:pt x="1062544" y="284077"/>
                  </a:lnTo>
                  <a:lnTo>
                    <a:pt x="1060956" y="280903"/>
                  </a:lnTo>
                  <a:lnTo>
                    <a:pt x="1059103" y="277993"/>
                  </a:lnTo>
                  <a:lnTo>
                    <a:pt x="1057251" y="275084"/>
                  </a:lnTo>
                  <a:lnTo>
                    <a:pt x="1055134" y="272174"/>
                  </a:lnTo>
                  <a:lnTo>
                    <a:pt x="1053017" y="269265"/>
                  </a:lnTo>
                  <a:lnTo>
                    <a:pt x="1050635" y="266620"/>
                  </a:lnTo>
                  <a:lnTo>
                    <a:pt x="1048253" y="264239"/>
                  </a:lnTo>
                  <a:lnTo>
                    <a:pt x="1045871" y="261594"/>
                  </a:lnTo>
                  <a:lnTo>
                    <a:pt x="1043225" y="259478"/>
                  </a:lnTo>
                  <a:lnTo>
                    <a:pt x="1040314" y="257362"/>
                  </a:lnTo>
                  <a:lnTo>
                    <a:pt x="1037403" y="255246"/>
                  </a:lnTo>
                  <a:lnTo>
                    <a:pt x="1034491" y="253395"/>
                  </a:lnTo>
                  <a:lnTo>
                    <a:pt x="1031580" y="251543"/>
                  </a:lnTo>
                  <a:lnTo>
                    <a:pt x="1028405" y="249956"/>
                  </a:lnTo>
                  <a:lnTo>
                    <a:pt x="1025229" y="248369"/>
                  </a:lnTo>
                  <a:lnTo>
                    <a:pt x="1021524" y="247046"/>
                  </a:lnTo>
                  <a:lnTo>
                    <a:pt x="1018348" y="245988"/>
                  </a:lnTo>
                  <a:lnTo>
                    <a:pt x="1014908" y="244930"/>
                  </a:lnTo>
                  <a:lnTo>
                    <a:pt x="1011467" y="244137"/>
                  </a:lnTo>
                  <a:lnTo>
                    <a:pt x="1007762" y="243608"/>
                  </a:lnTo>
                  <a:lnTo>
                    <a:pt x="1004057" y="243079"/>
                  </a:lnTo>
                  <a:lnTo>
                    <a:pt x="1000352" y="242814"/>
                  </a:lnTo>
                  <a:lnTo>
                    <a:pt x="996647" y="242814"/>
                  </a:lnTo>
                  <a:lnTo>
                    <a:pt x="992942" y="242814"/>
                  </a:lnTo>
                  <a:close/>
                  <a:moveTo>
                    <a:pt x="632233" y="242814"/>
                  </a:moveTo>
                  <a:lnTo>
                    <a:pt x="619795" y="243079"/>
                  </a:lnTo>
                  <a:lnTo>
                    <a:pt x="607357" y="243872"/>
                  </a:lnTo>
                  <a:lnTo>
                    <a:pt x="595183" y="245459"/>
                  </a:lnTo>
                  <a:lnTo>
                    <a:pt x="583274" y="247575"/>
                  </a:lnTo>
                  <a:lnTo>
                    <a:pt x="571365" y="250221"/>
                  </a:lnTo>
                  <a:lnTo>
                    <a:pt x="559986" y="253659"/>
                  </a:lnTo>
                  <a:lnTo>
                    <a:pt x="548606" y="257627"/>
                  </a:lnTo>
                  <a:lnTo>
                    <a:pt x="537756" y="261859"/>
                  </a:lnTo>
                  <a:lnTo>
                    <a:pt x="526905" y="266620"/>
                  </a:lnTo>
                  <a:lnTo>
                    <a:pt x="516055" y="272174"/>
                  </a:lnTo>
                  <a:lnTo>
                    <a:pt x="505998" y="277993"/>
                  </a:lnTo>
                  <a:lnTo>
                    <a:pt x="496207" y="284077"/>
                  </a:lnTo>
                  <a:lnTo>
                    <a:pt x="486679" y="291219"/>
                  </a:lnTo>
                  <a:lnTo>
                    <a:pt x="477417" y="298360"/>
                  </a:lnTo>
                  <a:lnTo>
                    <a:pt x="468684" y="305766"/>
                  </a:lnTo>
                  <a:lnTo>
                    <a:pt x="460480" y="313966"/>
                  </a:lnTo>
                  <a:lnTo>
                    <a:pt x="452276" y="322165"/>
                  </a:lnTo>
                  <a:lnTo>
                    <a:pt x="444601" y="331159"/>
                  </a:lnTo>
                  <a:lnTo>
                    <a:pt x="437191" y="340152"/>
                  </a:lnTo>
                  <a:lnTo>
                    <a:pt x="430575" y="349938"/>
                  </a:lnTo>
                  <a:lnTo>
                    <a:pt x="424224" y="359725"/>
                  </a:lnTo>
                  <a:lnTo>
                    <a:pt x="418401" y="369776"/>
                  </a:lnTo>
                  <a:lnTo>
                    <a:pt x="413109" y="380092"/>
                  </a:lnTo>
                  <a:lnTo>
                    <a:pt x="408080" y="390936"/>
                  </a:lnTo>
                  <a:lnTo>
                    <a:pt x="403846" y="402046"/>
                  </a:lnTo>
                  <a:lnTo>
                    <a:pt x="399876" y="413419"/>
                  </a:lnTo>
                  <a:lnTo>
                    <a:pt x="396701" y="424793"/>
                  </a:lnTo>
                  <a:lnTo>
                    <a:pt x="394054" y="436431"/>
                  </a:lnTo>
                  <a:lnTo>
                    <a:pt x="391937" y="448598"/>
                  </a:lnTo>
                  <a:lnTo>
                    <a:pt x="390349" y="460765"/>
                  </a:lnTo>
                  <a:lnTo>
                    <a:pt x="389291" y="472932"/>
                  </a:lnTo>
                  <a:lnTo>
                    <a:pt x="389026" y="485364"/>
                  </a:lnTo>
                  <a:lnTo>
                    <a:pt x="389291" y="498060"/>
                  </a:lnTo>
                  <a:lnTo>
                    <a:pt x="390349" y="510227"/>
                  </a:lnTo>
                  <a:lnTo>
                    <a:pt x="391937" y="522395"/>
                  </a:lnTo>
                  <a:lnTo>
                    <a:pt x="394054" y="534562"/>
                  </a:lnTo>
                  <a:lnTo>
                    <a:pt x="396701" y="546200"/>
                  </a:lnTo>
                  <a:lnTo>
                    <a:pt x="399876" y="557838"/>
                  </a:lnTo>
                  <a:lnTo>
                    <a:pt x="403846" y="568947"/>
                  </a:lnTo>
                  <a:lnTo>
                    <a:pt x="408080" y="580056"/>
                  </a:lnTo>
                  <a:lnTo>
                    <a:pt x="413109" y="590901"/>
                  </a:lnTo>
                  <a:lnTo>
                    <a:pt x="418401" y="601217"/>
                  </a:lnTo>
                  <a:lnTo>
                    <a:pt x="424224" y="611532"/>
                  </a:lnTo>
                  <a:lnTo>
                    <a:pt x="430575" y="621319"/>
                  </a:lnTo>
                  <a:lnTo>
                    <a:pt x="437191" y="630841"/>
                  </a:lnTo>
                  <a:lnTo>
                    <a:pt x="444601" y="640099"/>
                  </a:lnTo>
                  <a:lnTo>
                    <a:pt x="452276" y="648827"/>
                  </a:lnTo>
                  <a:lnTo>
                    <a:pt x="460480" y="657291"/>
                  </a:lnTo>
                  <a:lnTo>
                    <a:pt x="468684" y="665491"/>
                  </a:lnTo>
                  <a:lnTo>
                    <a:pt x="477417" y="672897"/>
                  </a:lnTo>
                  <a:lnTo>
                    <a:pt x="486679" y="680039"/>
                  </a:lnTo>
                  <a:lnTo>
                    <a:pt x="496207" y="687180"/>
                  </a:lnTo>
                  <a:lnTo>
                    <a:pt x="505998" y="693264"/>
                  </a:lnTo>
                  <a:lnTo>
                    <a:pt x="516055" y="699083"/>
                  </a:lnTo>
                  <a:lnTo>
                    <a:pt x="526905" y="704637"/>
                  </a:lnTo>
                  <a:lnTo>
                    <a:pt x="537756" y="709399"/>
                  </a:lnTo>
                  <a:lnTo>
                    <a:pt x="548606" y="713631"/>
                  </a:lnTo>
                  <a:lnTo>
                    <a:pt x="559986" y="717598"/>
                  </a:lnTo>
                  <a:lnTo>
                    <a:pt x="571365" y="721037"/>
                  </a:lnTo>
                  <a:lnTo>
                    <a:pt x="583274" y="723682"/>
                  </a:lnTo>
                  <a:lnTo>
                    <a:pt x="595183" y="725798"/>
                  </a:lnTo>
                  <a:lnTo>
                    <a:pt x="607357" y="727385"/>
                  </a:lnTo>
                  <a:lnTo>
                    <a:pt x="619795" y="728178"/>
                  </a:lnTo>
                  <a:lnTo>
                    <a:pt x="632233" y="728443"/>
                  </a:lnTo>
                  <a:lnTo>
                    <a:pt x="644672" y="728178"/>
                  </a:lnTo>
                  <a:lnTo>
                    <a:pt x="657110" y="727385"/>
                  </a:lnTo>
                  <a:lnTo>
                    <a:pt x="669283" y="725798"/>
                  </a:lnTo>
                  <a:lnTo>
                    <a:pt x="681192" y="723682"/>
                  </a:lnTo>
                  <a:lnTo>
                    <a:pt x="693101" y="721037"/>
                  </a:lnTo>
                  <a:lnTo>
                    <a:pt x="704746" y="717598"/>
                  </a:lnTo>
                  <a:lnTo>
                    <a:pt x="715861" y="713631"/>
                  </a:lnTo>
                  <a:lnTo>
                    <a:pt x="726976" y="709399"/>
                  </a:lnTo>
                  <a:lnTo>
                    <a:pt x="737561" y="704637"/>
                  </a:lnTo>
                  <a:lnTo>
                    <a:pt x="748147" y="699083"/>
                  </a:lnTo>
                  <a:lnTo>
                    <a:pt x="758204" y="693264"/>
                  </a:lnTo>
                  <a:lnTo>
                    <a:pt x="767995" y="687180"/>
                  </a:lnTo>
                  <a:lnTo>
                    <a:pt x="777523" y="680039"/>
                  </a:lnTo>
                  <a:lnTo>
                    <a:pt x="786785" y="672897"/>
                  </a:lnTo>
                  <a:lnTo>
                    <a:pt x="795518" y="665491"/>
                  </a:lnTo>
                  <a:lnTo>
                    <a:pt x="803987" y="657291"/>
                  </a:lnTo>
                  <a:lnTo>
                    <a:pt x="811926" y="648827"/>
                  </a:lnTo>
                  <a:lnTo>
                    <a:pt x="819866" y="640099"/>
                  </a:lnTo>
                  <a:lnTo>
                    <a:pt x="826746" y="630841"/>
                  </a:lnTo>
                  <a:lnTo>
                    <a:pt x="833627" y="621319"/>
                  </a:lnTo>
                  <a:lnTo>
                    <a:pt x="839978" y="611532"/>
                  </a:lnTo>
                  <a:lnTo>
                    <a:pt x="845801" y="601217"/>
                  </a:lnTo>
                  <a:lnTo>
                    <a:pt x="851094" y="590901"/>
                  </a:lnTo>
                  <a:lnTo>
                    <a:pt x="856122" y="580056"/>
                  </a:lnTo>
                  <a:lnTo>
                    <a:pt x="860356" y="568947"/>
                  </a:lnTo>
                  <a:lnTo>
                    <a:pt x="864061" y="557838"/>
                  </a:lnTo>
                  <a:lnTo>
                    <a:pt x="867501" y="546200"/>
                  </a:lnTo>
                  <a:lnTo>
                    <a:pt x="870148" y="534562"/>
                  </a:lnTo>
                  <a:lnTo>
                    <a:pt x="872265" y="522395"/>
                  </a:lnTo>
                  <a:lnTo>
                    <a:pt x="873853" y="510227"/>
                  </a:lnTo>
                  <a:lnTo>
                    <a:pt x="874911" y="498060"/>
                  </a:lnTo>
                  <a:lnTo>
                    <a:pt x="875176" y="485364"/>
                  </a:lnTo>
                  <a:lnTo>
                    <a:pt x="874911" y="472932"/>
                  </a:lnTo>
                  <a:lnTo>
                    <a:pt x="873853" y="460765"/>
                  </a:lnTo>
                  <a:lnTo>
                    <a:pt x="872265" y="448598"/>
                  </a:lnTo>
                  <a:lnTo>
                    <a:pt x="870148" y="436431"/>
                  </a:lnTo>
                  <a:lnTo>
                    <a:pt x="867501" y="424793"/>
                  </a:lnTo>
                  <a:lnTo>
                    <a:pt x="864061" y="413419"/>
                  </a:lnTo>
                  <a:lnTo>
                    <a:pt x="860356" y="402046"/>
                  </a:lnTo>
                  <a:lnTo>
                    <a:pt x="856122" y="390936"/>
                  </a:lnTo>
                  <a:lnTo>
                    <a:pt x="851094" y="380092"/>
                  </a:lnTo>
                  <a:lnTo>
                    <a:pt x="845801" y="369776"/>
                  </a:lnTo>
                  <a:lnTo>
                    <a:pt x="839978" y="359725"/>
                  </a:lnTo>
                  <a:lnTo>
                    <a:pt x="833627" y="349938"/>
                  </a:lnTo>
                  <a:lnTo>
                    <a:pt x="826746" y="340152"/>
                  </a:lnTo>
                  <a:lnTo>
                    <a:pt x="819866" y="331159"/>
                  </a:lnTo>
                  <a:lnTo>
                    <a:pt x="811926" y="322165"/>
                  </a:lnTo>
                  <a:lnTo>
                    <a:pt x="803987" y="313966"/>
                  </a:lnTo>
                  <a:lnTo>
                    <a:pt x="795518" y="305766"/>
                  </a:lnTo>
                  <a:lnTo>
                    <a:pt x="786785" y="298360"/>
                  </a:lnTo>
                  <a:lnTo>
                    <a:pt x="777523" y="291219"/>
                  </a:lnTo>
                  <a:lnTo>
                    <a:pt x="767995" y="284077"/>
                  </a:lnTo>
                  <a:lnTo>
                    <a:pt x="758204" y="277993"/>
                  </a:lnTo>
                  <a:lnTo>
                    <a:pt x="748147" y="272174"/>
                  </a:lnTo>
                  <a:lnTo>
                    <a:pt x="737561" y="266620"/>
                  </a:lnTo>
                  <a:lnTo>
                    <a:pt x="726976" y="261859"/>
                  </a:lnTo>
                  <a:lnTo>
                    <a:pt x="715861" y="257627"/>
                  </a:lnTo>
                  <a:lnTo>
                    <a:pt x="704746" y="253659"/>
                  </a:lnTo>
                  <a:lnTo>
                    <a:pt x="693101" y="250221"/>
                  </a:lnTo>
                  <a:lnTo>
                    <a:pt x="681192" y="247575"/>
                  </a:lnTo>
                  <a:lnTo>
                    <a:pt x="669283" y="245459"/>
                  </a:lnTo>
                  <a:lnTo>
                    <a:pt x="657110" y="243872"/>
                  </a:lnTo>
                  <a:lnTo>
                    <a:pt x="644672" y="243079"/>
                  </a:lnTo>
                  <a:lnTo>
                    <a:pt x="632233" y="242814"/>
                  </a:lnTo>
                  <a:close/>
                  <a:moveTo>
                    <a:pt x="291902" y="0"/>
                  </a:moveTo>
                  <a:lnTo>
                    <a:pt x="389026" y="0"/>
                  </a:lnTo>
                  <a:lnTo>
                    <a:pt x="394054" y="265"/>
                  </a:lnTo>
                  <a:lnTo>
                    <a:pt x="398818" y="529"/>
                  </a:lnTo>
                  <a:lnTo>
                    <a:pt x="403846" y="1058"/>
                  </a:lnTo>
                  <a:lnTo>
                    <a:pt x="408610" y="1852"/>
                  </a:lnTo>
                  <a:lnTo>
                    <a:pt x="413373" y="2910"/>
                  </a:lnTo>
                  <a:lnTo>
                    <a:pt x="417872" y="4232"/>
                  </a:lnTo>
                  <a:lnTo>
                    <a:pt x="422636" y="5819"/>
                  </a:lnTo>
                  <a:lnTo>
                    <a:pt x="426870" y="7406"/>
                  </a:lnTo>
                  <a:lnTo>
                    <a:pt x="431104" y="9522"/>
                  </a:lnTo>
                  <a:lnTo>
                    <a:pt x="435339" y="11903"/>
                  </a:lnTo>
                  <a:lnTo>
                    <a:pt x="439308" y="14019"/>
                  </a:lnTo>
                  <a:lnTo>
                    <a:pt x="443543" y="16664"/>
                  </a:lnTo>
                  <a:lnTo>
                    <a:pt x="447248" y="19309"/>
                  </a:lnTo>
                  <a:lnTo>
                    <a:pt x="450953" y="21954"/>
                  </a:lnTo>
                  <a:lnTo>
                    <a:pt x="454393" y="25128"/>
                  </a:lnTo>
                  <a:lnTo>
                    <a:pt x="457569" y="28302"/>
                  </a:lnTo>
                  <a:lnTo>
                    <a:pt x="461009" y="31741"/>
                  </a:lnTo>
                  <a:lnTo>
                    <a:pt x="464185" y="35179"/>
                  </a:lnTo>
                  <a:lnTo>
                    <a:pt x="466831" y="38882"/>
                  </a:lnTo>
                  <a:lnTo>
                    <a:pt x="469478" y="42585"/>
                  </a:lnTo>
                  <a:lnTo>
                    <a:pt x="472124" y="46553"/>
                  </a:lnTo>
                  <a:lnTo>
                    <a:pt x="474241" y="50785"/>
                  </a:lnTo>
                  <a:lnTo>
                    <a:pt x="476358" y="55017"/>
                  </a:lnTo>
                  <a:lnTo>
                    <a:pt x="478476" y="59249"/>
                  </a:lnTo>
                  <a:lnTo>
                    <a:pt x="480328" y="63481"/>
                  </a:lnTo>
                  <a:lnTo>
                    <a:pt x="481916" y="68242"/>
                  </a:lnTo>
                  <a:lnTo>
                    <a:pt x="483239" y="72739"/>
                  </a:lnTo>
                  <a:lnTo>
                    <a:pt x="484298" y="77500"/>
                  </a:lnTo>
                  <a:lnTo>
                    <a:pt x="485092" y="82261"/>
                  </a:lnTo>
                  <a:lnTo>
                    <a:pt x="485621" y="87286"/>
                  </a:lnTo>
                  <a:lnTo>
                    <a:pt x="486150" y="92047"/>
                  </a:lnTo>
                  <a:lnTo>
                    <a:pt x="486150" y="97073"/>
                  </a:lnTo>
                  <a:lnTo>
                    <a:pt x="1069689" y="97073"/>
                  </a:lnTo>
                  <a:lnTo>
                    <a:pt x="1074717" y="97073"/>
                  </a:lnTo>
                  <a:lnTo>
                    <a:pt x="1079745" y="97602"/>
                  </a:lnTo>
                  <a:lnTo>
                    <a:pt x="1084509" y="98131"/>
                  </a:lnTo>
                  <a:lnTo>
                    <a:pt x="1089273" y="98925"/>
                  </a:lnTo>
                  <a:lnTo>
                    <a:pt x="1093772" y="99983"/>
                  </a:lnTo>
                  <a:lnTo>
                    <a:pt x="1098535" y="101305"/>
                  </a:lnTo>
                  <a:lnTo>
                    <a:pt x="1103034" y="102892"/>
                  </a:lnTo>
                  <a:lnTo>
                    <a:pt x="1107533" y="104744"/>
                  </a:lnTo>
                  <a:lnTo>
                    <a:pt x="1111767" y="106595"/>
                  </a:lnTo>
                  <a:lnTo>
                    <a:pt x="1115737" y="108711"/>
                  </a:lnTo>
                  <a:lnTo>
                    <a:pt x="1119971" y="111092"/>
                  </a:lnTo>
                  <a:lnTo>
                    <a:pt x="1123941" y="113737"/>
                  </a:lnTo>
                  <a:lnTo>
                    <a:pt x="1127646" y="116382"/>
                  </a:lnTo>
                  <a:lnTo>
                    <a:pt x="1131351" y="119027"/>
                  </a:lnTo>
                  <a:lnTo>
                    <a:pt x="1134791" y="122201"/>
                  </a:lnTo>
                  <a:lnTo>
                    <a:pt x="1138496" y="125639"/>
                  </a:lnTo>
                  <a:lnTo>
                    <a:pt x="1141672" y="128813"/>
                  </a:lnTo>
                  <a:lnTo>
                    <a:pt x="1144583" y="132252"/>
                  </a:lnTo>
                  <a:lnTo>
                    <a:pt x="1147494" y="135955"/>
                  </a:lnTo>
                  <a:lnTo>
                    <a:pt x="1150141" y="139658"/>
                  </a:lnTo>
                  <a:lnTo>
                    <a:pt x="1152522" y="143890"/>
                  </a:lnTo>
                  <a:lnTo>
                    <a:pt x="1155169" y="147858"/>
                  </a:lnTo>
                  <a:lnTo>
                    <a:pt x="1157286" y="152090"/>
                  </a:lnTo>
                  <a:lnTo>
                    <a:pt x="1159139" y="156322"/>
                  </a:lnTo>
                  <a:lnTo>
                    <a:pt x="1160991" y="160818"/>
                  </a:lnTo>
                  <a:lnTo>
                    <a:pt x="1162579" y="165315"/>
                  </a:lnTo>
                  <a:lnTo>
                    <a:pt x="1163902" y="169811"/>
                  </a:lnTo>
                  <a:lnTo>
                    <a:pt x="1164961" y="174573"/>
                  </a:lnTo>
                  <a:lnTo>
                    <a:pt x="1165755" y="179334"/>
                  </a:lnTo>
                  <a:lnTo>
                    <a:pt x="1166284" y="184359"/>
                  </a:lnTo>
                  <a:lnTo>
                    <a:pt x="1166813" y="189120"/>
                  </a:lnTo>
                  <a:lnTo>
                    <a:pt x="1166813" y="194146"/>
                  </a:lnTo>
                  <a:lnTo>
                    <a:pt x="1166813" y="777111"/>
                  </a:lnTo>
                  <a:lnTo>
                    <a:pt x="1166813" y="782137"/>
                  </a:lnTo>
                  <a:lnTo>
                    <a:pt x="1166284" y="786898"/>
                  </a:lnTo>
                  <a:lnTo>
                    <a:pt x="1165755" y="791924"/>
                  </a:lnTo>
                  <a:lnTo>
                    <a:pt x="1164961" y="796949"/>
                  </a:lnTo>
                  <a:lnTo>
                    <a:pt x="1163902" y="801446"/>
                  </a:lnTo>
                  <a:lnTo>
                    <a:pt x="1162579" y="805942"/>
                  </a:lnTo>
                  <a:lnTo>
                    <a:pt x="1160991" y="810439"/>
                  </a:lnTo>
                  <a:lnTo>
                    <a:pt x="1159139" y="815200"/>
                  </a:lnTo>
                  <a:lnTo>
                    <a:pt x="1157286" y="819432"/>
                  </a:lnTo>
                  <a:lnTo>
                    <a:pt x="1155169" y="823400"/>
                  </a:lnTo>
                  <a:lnTo>
                    <a:pt x="1152522" y="827632"/>
                  </a:lnTo>
                  <a:lnTo>
                    <a:pt x="1150141" y="831335"/>
                  </a:lnTo>
                  <a:lnTo>
                    <a:pt x="1147494" y="835567"/>
                  </a:lnTo>
                  <a:lnTo>
                    <a:pt x="1144583" y="839005"/>
                  </a:lnTo>
                  <a:lnTo>
                    <a:pt x="1141672" y="842708"/>
                  </a:lnTo>
                  <a:lnTo>
                    <a:pt x="1138496" y="845882"/>
                  </a:lnTo>
                  <a:lnTo>
                    <a:pt x="1134791" y="849056"/>
                  </a:lnTo>
                  <a:lnTo>
                    <a:pt x="1131351" y="852495"/>
                  </a:lnTo>
                  <a:lnTo>
                    <a:pt x="1127646" y="855140"/>
                  </a:lnTo>
                  <a:lnTo>
                    <a:pt x="1123941" y="858049"/>
                  </a:lnTo>
                  <a:lnTo>
                    <a:pt x="1119971" y="860430"/>
                  </a:lnTo>
                  <a:lnTo>
                    <a:pt x="1115737" y="862811"/>
                  </a:lnTo>
                  <a:lnTo>
                    <a:pt x="1111767" y="864927"/>
                  </a:lnTo>
                  <a:lnTo>
                    <a:pt x="1107533" y="866778"/>
                  </a:lnTo>
                  <a:lnTo>
                    <a:pt x="1103034" y="868630"/>
                  </a:lnTo>
                  <a:lnTo>
                    <a:pt x="1098535" y="870217"/>
                  </a:lnTo>
                  <a:lnTo>
                    <a:pt x="1093772" y="871539"/>
                  </a:lnTo>
                  <a:lnTo>
                    <a:pt x="1089273" y="872597"/>
                  </a:lnTo>
                  <a:lnTo>
                    <a:pt x="1084509" y="873655"/>
                  </a:lnTo>
                  <a:lnTo>
                    <a:pt x="1079745" y="874184"/>
                  </a:lnTo>
                  <a:lnTo>
                    <a:pt x="1074717" y="874449"/>
                  </a:lnTo>
                  <a:lnTo>
                    <a:pt x="1069689" y="874713"/>
                  </a:lnTo>
                  <a:lnTo>
                    <a:pt x="97124" y="874713"/>
                  </a:lnTo>
                  <a:lnTo>
                    <a:pt x="92361" y="874449"/>
                  </a:lnTo>
                  <a:lnTo>
                    <a:pt x="87332" y="874184"/>
                  </a:lnTo>
                  <a:lnTo>
                    <a:pt x="82304" y="873655"/>
                  </a:lnTo>
                  <a:lnTo>
                    <a:pt x="77541" y="872597"/>
                  </a:lnTo>
                  <a:lnTo>
                    <a:pt x="73042" y="871539"/>
                  </a:lnTo>
                  <a:lnTo>
                    <a:pt x="68543" y="870217"/>
                  </a:lnTo>
                  <a:lnTo>
                    <a:pt x="63779" y="868630"/>
                  </a:lnTo>
                  <a:lnTo>
                    <a:pt x="59545" y="866778"/>
                  </a:lnTo>
                  <a:lnTo>
                    <a:pt x="55311" y="864927"/>
                  </a:lnTo>
                  <a:lnTo>
                    <a:pt x="51076" y="862811"/>
                  </a:lnTo>
                  <a:lnTo>
                    <a:pt x="47107" y="860430"/>
                  </a:lnTo>
                  <a:lnTo>
                    <a:pt x="42872" y="858049"/>
                  </a:lnTo>
                  <a:lnTo>
                    <a:pt x="39167" y="855140"/>
                  </a:lnTo>
                  <a:lnTo>
                    <a:pt x="35462" y="852495"/>
                  </a:lnTo>
                  <a:lnTo>
                    <a:pt x="32022" y="849056"/>
                  </a:lnTo>
                  <a:lnTo>
                    <a:pt x="28846" y="845882"/>
                  </a:lnTo>
                  <a:lnTo>
                    <a:pt x="25406" y="842708"/>
                  </a:lnTo>
                  <a:lnTo>
                    <a:pt x="22230" y="839005"/>
                  </a:lnTo>
                  <a:lnTo>
                    <a:pt x="19319" y="835567"/>
                  </a:lnTo>
                  <a:lnTo>
                    <a:pt x="16673" y="831335"/>
                  </a:lnTo>
                  <a:lnTo>
                    <a:pt x="14291" y="827632"/>
                  </a:lnTo>
                  <a:lnTo>
                    <a:pt x="11909" y="823400"/>
                  </a:lnTo>
                  <a:lnTo>
                    <a:pt x="9792" y="819432"/>
                  </a:lnTo>
                  <a:lnTo>
                    <a:pt x="7675" y="815200"/>
                  </a:lnTo>
                  <a:lnTo>
                    <a:pt x="5822" y="810439"/>
                  </a:lnTo>
                  <a:lnTo>
                    <a:pt x="4499" y="805942"/>
                  </a:lnTo>
                  <a:lnTo>
                    <a:pt x="3176" y="801446"/>
                  </a:lnTo>
                  <a:lnTo>
                    <a:pt x="2117" y="796949"/>
                  </a:lnTo>
                  <a:lnTo>
                    <a:pt x="1059" y="791924"/>
                  </a:lnTo>
                  <a:lnTo>
                    <a:pt x="529" y="786898"/>
                  </a:lnTo>
                  <a:lnTo>
                    <a:pt x="265" y="782137"/>
                  </a:lnTo>
                  <a:lnTo>
                    <a:pt x="40" y="777875"/>
                  </a:lnTo>
                  <a:lnTo>
                    <a:pt x="0" y="777875"/>
                  </a:lnTo>
                  <a:lnTo>
                    <a:pt x="0" y="777111"/>
                  </a:lnTo>
                  <a:lnTo>
                    <a:pt x="0" y="194146"/>
                  </a:lnTo>
                  <a:lnTo>
                    <a:pt x="0" y="193675"/>
                  </a:lnTo>
                  <a:lnTo>
                    <a:pt x="25" y="193675"/>
                  </a:lnTo>
                  <a:lnTo>
                    <a:pt x="265" y="189120"/>
                  </a:lnTo>
                  <a:lnTo>
                    <a:pt x="529" y="184359"/>
                  </a:lnTo>
                  <a:lnTo>
                    <a:pt x="1059" y="179334"/>
                  </a:lnTo>
                  <a:lnTo>
                    <a:pt x="2117" y="174573"/>
                  </a:lnTo>
                  <a:lnTo>
                    <a:pt x="3176" y="169811"/>
                  </a:lnTo>
                  <a:lnTo>
                    <a:pt x="4499" y="165315"/>
                  </a:lnTo>
                  <a:lnTo>
                    <a:pt x="5822" y="160818"/>
                  </a:lnTo>
                  <a:lnTo>
                    <a:pt x="7675" y="156322"/>
                  </a:lnTo>
                  <a:lnTo>
                    <a:pt x="9792" y="152090"/>
                  </a:lnTo>
                  <a:lnTo>
                    <a:pt x="11909" y="147858"/>
                  </a:lnTo>
                  <a:lnTo>
                    <a:pt x="14291" y="143890"/>
                  </a:lnTo>
                  <a:lnTo>
                    <a:pt x="16673" y="139658"/>
                  </a:lnTo>
                  <a:lnTo>
                    <a:pt x="19319" y="135955"/>
                  </a:lnTo>
                  <a:lnTo>
                    <a:pt x="22230" y="132252"/>
                  </a:lnTo>
                  <a:lnTo>
                    <a:pt x="25406" y="128813"/>
                  </a:lnTo>
                  <a:lnTo>
                    <a:pt x="28846" y="125639"/>
                  </a:lnTo>
                  <a:lnTo>
                    <a:pt x="32022" y="122201"/>
                  </a:lnTo>
                  <a:lnTo>
                    <a:pt x="35462" y="119027"/>
                  </a:lnTo>
                  <a:lnTo>
                    <a:pt x="39167" y="116382"/>
                  </a:lnTo>
                  <a:lnTo>
                    <a:pt x="42872" y="113737"/>
                  </a:lnTo>
                  <a:lnTo>
                    <a:pt x="47107" y="111092"/>
                  </a:lnTo>
                  <a:lnTo>
                    <a:pt x="51076" y="108711"/>
                  </a:lnTo>
                  <a:lnTo>
                    <a:pt x="55311" y="106595"/>
                  </a:lnTo>
                  <a:lnTo>
                    <a:pt x="59545" y="104744"/>
                  </a:lnTo>
                  <a:lnTo>
                    <a:pt x="63779" y="102892"/>
                  </a:lnTo>
                  <a:lnTo>
                    <a:pt x="68543" y="101305"/>
                  </a:lnTo>
                  <a:lnTo>
                    <a:pt x="73042" y="99983"/>
                  </a:lnTo>
                  <a:lnTo>
                    <a:pt x="77541" y="98925"/>
                  </a:lnTo>
                  <a:lnTo>
                    <a:pt x="82304" y="98131"/>
                  </a:lnTo>
                  <a:lnTo>
                    <a:pt x="87332" y="97602"/>
                  </a:lnTo>
                  <a:lnTo>
                    <a:pt x="92361" y="97073"/>
                  </a:lnTo>
                  <a:lnTo>
                    <a:pt x="97124" y="97073"/>
                  </a:lnTo>
                  <a:lnTo>
                    <a:pt x="194513" y="97073"/>
                  </a:lnTo>
                  <a:lnTo>
                    <a:pt x="194778" y="92047"/>
                  </a:lnTo>
                  <a:lnTo>
                    <a:pt x="195042" y="87286"/>
                  </a:lnTo>
                  <a:lnTo>
                    <a:pt x="195836" y="82261"/>
                  </a:lnTo>
                  <a:lnTo>
                    <a:pt x="196630" y="77500"/>
                  </a:lnTo>
                  <a:lnTo>
                    <a:pt x="197953" y="72739"/>
                  </a:lnTo>
                  <a:lnTo>
                    <a:pt x="199277" y="68242"/>
                  </a:lnTo>
                  <a:lnTo>
                    <a:pt x="200600" y="63481"/>
                  </a:lnTo>
                  <a:lnTo>
                    <a:pt x="202452" y="59249"/>
                  </a:lnTo>
                  <a:lnTo>
                    <a:pt x="204305" y="55017"/>
                  </a:lnTo>
                  <a:lnTo>
                    <a:pt x="206422" y="50785"/>
                  </a:lnTo>
                  <a:lnTo>
                    <a:pt x="208804" y="46553"/>
                  </a:lnTo>
                  <a:lnTo>
                    <a:pt x="211186" y="42585"/>
                  </a:lnTo>
                  <a:lnTo>
                    <a:pt x="213832" y="38882"/>
                  </a:lnTo>
                  <a:lnTo>
                    <a:pt x="217008" y="35179"/>
                  </a:lnTo>
                  <a:lnTo>
                    <a:pt x="219919" y="31741"/>
                  </a:lnTo>
                  <a:lnTo>
                    <a:pt x="223095" y="28302"/>
                  </a:lnTo>
                  <a:lnTo>
                    <a:pt x="226535" y="25128"/>
                  </a:lnTo>
                  <a:lnTo>
                    <a:pt x="229975" y="21954"/>
                  </a:lnTo>
                  <a:lnTo>
                    <a:pt x="233680" y="19309"/>
                  </a:lnTo>
                  <a:lnTo>
                    <a:pt x="237650" y="16664"/>
                  </a:lnTo>
                  <a:lnTo>
                    <a:pt x="241355" y="14019"/>
                  </a:lnTo>
                  <a:lnTo>
                    <a:pt x="245589" y="11903"/>
                  </a:lnTo>
                  <a:lnTo>
                    <a:pt x="249559" y="9522"/>
                  </a:lnTo>
                  <a:lnTo>
                    <a:pt x="254058" y="7406"/>
                  </a:lnTo>
                  <a:lnTo>
                    <a:pt x="258557" y="5819"/>
                  </a:lnTo>
                  <a:lnTo>
                    <a:pt x="262791" y="4232"/>
                  </a:lnTo>
                  <a:lnTo>
                    <a:pt x="267555" y="2910"/>
                  </a:lnTo>
                  <a:lnTo>
                    <a:pt x="272054" y="1852"/>
                  </a:lnTo>
                  <a:lnTo>
                    <a:pt x="277082" y="1058"/>
                  </a:lnTo>
                  <a:lnTo>
                    <a:pt x="281845" y="529"/>
                  </a:lnTo>
                  <a:lnTo>
                    <a:pt x="286874" y="265"/>
                  </a:lnTo>
                  <a:lnTo>
                    <a:pt x="291902" y="0"/>
                  </a:lnTo>
                  <a:close/>
                </a:path>
              </a:pathLst>
            </a:custGeom>
            <a:solidFill>
              <a:srgbClr val="FFC0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sz="1600" dirty="0">
                <a:solidFill>
                  <a:srgbClr val="FFFFFF"/>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4" name="文本框 23"/>
            <p:cNvSpPr txBox="1"/>
            <p:nvPr/>
          </p:nvSpPr>
          <p:spPr>
            <a:xfrm>
              <a:off x="6708564" y="4651959"/>
              <a:ext cx="3626849" cy="307777"/>
            </a:xfrm>
            <a:prstGeom prst="rect">
              <a:avLst/>
            </a:prstGeom>
            <a:noFill/>
          </p:spPr>
          <p:txBody>
            <a:bodyPr wrap="square" rtlCol="0">
              <a:spAutoFit/>
            </a:bodyPr>
            <a:lstStyle/>
            <a:p>
              <a:pPr algn="l"/>
              <a:r>
                <a:rPr lang="en-US" altLang="zh-CN" sz="1400" b="1" dirty="0">
                  <a:solidFill>
                    <a:srgbClr val="3A3A3A"/>
                  </a:solidFill>
                  <a:latin typeface="Montserrat" panose="00000500000000000000" charset="0"/>
                  <a:ea typeface="Montserrat" panose="00000500000000000000" charset="0"/>
                  <a:cs typeface="Montserrat" panose="00000500000000000000" charset="0"/>
                  <a:sym typeface="Montserrat" panose="00000500000000000000" charset="0"/>
                </a:rPr>
                <a:t>SERVICES RENDERED</a:t>
              </a:r>
            </a:p>
          </p:txBody>
        </p:sp>
        <p:sp>
          <p:nvSpPr>
            <p:cNvPr id="25" name="文本框 24"/>
            <p:cNvSpPr txBox="1"/>
            <p:nvPr/>
          </p:nvSpPr>
          <p:spPr>
            <a:xfrm>
              <a:off x="6752410" y="5058083"/>
              <a:ext cx="4394965" cy="1316982"/>
            </a:xfrm>
            <a:prstGeom prst="rect">
              <a:avLst/>
            </a:prstGeom>
            <a:noFill/>
          </p:spPr>
          <p:txBody>
            <a:bodyPr wrap="square" rtlCol="0">
              <a:spAutoFit/>
            </a:bodyPr>
            <a:lstStyle/>
            <a:p>
              <a:pPr>
                <a:lnSpc>
                  <a:spcPct val="130000"/>
                </a:lnSpc>
              </a:pPr>
              <a:r>
                <a:rPr lang="en-US" altLang="zh-CN" sz="1400" dirty="0">
                  <a:solidFill>
                    <a:srgbClr val="002060"/>
                  </a:solidFill>
                  <a:latin typeface="Montserrat" panose="00000500000000000000" charset="0"/>
                  <a:ea typeface="Montserrat" panose="00000500000000000000" charset="0"/>
                  <a:cs typeface="Montserrat" panose="00000500000000000000" charset="0"/>
                  <a:sym typeface="Montserrat" panose="00000500000000000000" charset="0"/>
                </a:rPr>
                <a:t>We keep memorials alive as we render Services on digital still pictures, entertainment and live streaming.</a:t>
              </a:r>
            </a:p>
          </p:txBody>
        </p:sp>
      </p:grpSp>
      <p:sp>
        <p:nvSpPr>
          <p:cNvPr id="14" name="Diamond 3"/>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 name="TextBox 4">
            <a:extLst>
              <a:ext uri="{FF2B5EF4-FFF2-40B4-BE49-F238E27FC236}">
                <a16:creationId xmlns:a16="http://schemas.microsoft.com/office/drawing/2014/main" id="{6DB1E0C8-4FA2-2EF0-EB71-A1BFF9B1A2A2}"/>
              </a:ext>
            </a:extLst>
          </p:cNvPr>
          <p:cNvSpPr txBox="1"/>
          <p:nvPr/>
        </p:nvSpPr>
        <p:spPr>
          <a:xfrm>
            <a:off x="3615440" y="1066257"/>
            <a:ext cx="7850221" cy="4622227"/>
          </a:xfrm>
          <a:prstGeom prst="rect">
            <a:avLst/>
          </a:prstGeom>
          <a:noFill/>
        </p:spPr>
        <p:txBody>
          <a:bodyPr wrap="square" rtlCol="0">
            <a:spAutoFit/>
          </a:bodyPr>
          <a:lstStyle/>
          <a:p>
            <a:pPr>
              <a:lnSpc>
                <a:spcPct val="150000"/>
              </a:lnSpc>
            </a:pPr>
            <a:r>
              <a:rPr lang="en-US" sz="1650" b="1" dirty="0">
                <a:latin typeface="Open Sans" panose="020B0606030504020204" pitchFamily="34" charset="0"/>
                <a:ea typeface="Open Sans" panose="020B0606030504020204" pitchFamily="34" charset="0"/>
                <a:cs typeface="Open Sans" panose="020B0606030504020204" pitchFamily="34" charset="0"/>
              </a:rPr>
              <a:t>Magnus Media Nigeria </a:t>
            </a:r>
            <a:r>
              <a:rPr lang="en-US" sz="1650" dirty="0">
                <a:latin typeface="Open Sans" panose="020B0606030504020204" pitchFamily="34" charset="0"/>
                <a:ea typeface="Open Sans" panose="020B0606030504020204" pitchFamily="34" charset="0"/>
                <a:cs typeface="Open Sans" panose="020B0606030504020204" pitchFamily="34" charset="0"/>
              </a:rPr>
              <a:t>is a full-service digital content creation and media agency based in Enugu Nigeria. With our wealth of experience , we have worked for clients not only individuals but global brands such as London School of Hygiene and Tropical Medicine, </a:t>
            </a:r>
            <a:r>
              <a:rPr lang="en-US" sz="1650" dirty="0" err="1">
                <a:latin typeface="Open Sans" panose="020B0606030504020204" pitchFamily="34" charset="0"/>
                <a:ea typeface="Open Sans" panose="020B0606030504020204" pitchFamily="34" charset="0"/>
                <a:cs typeface="Open Sans" panose="020B0606030504020204" pitchFamily="34" charset="0"/>
              </a:rPr>
              <a:t>Kaitoma</a:t>
            </a:r>
            <a:r>
              <a:rPr lang="en-US" sz="1650" dirty="0">
                <a:latin typeface="Open Sans" panose="020B0606030504020204" pitchFamily="34" charset="0"/>
                <a:ea typeface="Open Sans" panose="020B0606030504020204" pitchFamily="34" charset="0"/>
                <a:cs typeface="Open Sans" panose="020B0606030504020204" pitchFamily="34" charset="0"/>
              </a:rPr>
              <a:t> Creatives, </a:t>
            </a:r>
          </a:p>
          <a:p>
            <a:pPr>
              <a:lnSpc>
                <a:spcPct val="150000"/>
              </a:lnSpc>
            </a:pPr>
            <a:r>
              <a:rPr lang="en-US" sz="1650" dirty="0">
                <a:latin typeface="Open Sans" panose="020B0606030504020204" pitchFamily="34" charset="0"/>
                <a:ea typeface="Open Sans" panose="020B0606030504020204" pitchFamily="34" charset="0"/>
                <a:cs typeface="Open Sans" panose="020B0606030504020204" pitchFamily="34" charset="0"/>
              </a:rPr>
              <a:t>Mix Films Sweden,  and Top Nigeria Brands, Governmental and </a:t>
            </a:r>
          </a:p>
          <a:p>
            <a:pPr>
              <a:lnSpc>
                <a:spcPct val="150000"/>
              </a:lnSpc>
            </a:pPr>
            <a:r>
              <a:rPr lang="en-US" sz="1650" dirty="0">
                <a:latin typeface="Open Sans" panose="020B0606030504020204" pitchFamily="34" charset="0"/>
                <a:ea typeface="Open Sans" panose="020B0606030504020204" pitchFamily="34" charset="0"/>
                <a:cs typeface="Open Sans" panose="020B0606030504020204" pitchFamily="34" charset="0"/>
              </a:rPr>
              <a:t>Nongovernmental organizations such as </a:t>
            </a:r>
            <a:r>
              <a:rPr lang="en-US" sz="1650" dirty="0" err="1">
                <a:latin typeface="Open Sans" panose="020B0606030504020204" pitchFamily="34" charset="0"/>
                <a:ea typeface="Open Sans" panose="020B0606030504020204" pitchFamily="34" charset="0"/>
                <a:cs typeface="Open Sans" panose="020B0606030504020204" pitchFamily="34" charset="0"/>
              </a:rPr>
              <a:t>Emenite</a:t>
            </a:r>
            <a:r>
              <a:rPr lang="en-US" sz="1650" dirty="0">
                <a:latin typeface="Open Sans" panose="020B0606030504020204" pitchFamily="34" charset="0"/>
                <a:ea typeface="Open Sans" panose="020B0606030504020204" pitchFamily="34" charset="0"/>
                <a:cs typeface="Open Sans" panose="020B0606030504020204" pitchFamily="34" charset="0"/>
              </a:rPr>
              <a:t> Limited, LEAP Africa, ASTOL Group, South Sahara Social Development Organization, Nigeria Tourism Development Corporation, on film making &amp; media training, 3D animation, Outsourcing Crew/Personnel, digital content creation services, event coverage, drone business services,  documentaries, artist collaboration, and commercials, LED Mega Screen/Projector, Sound, Lighting and Broadcasting Equipment for Live Streaming of your events.</a:t>
            </a:r>
          </a:p>
        </p:txBody>
      </p:sp>
      <p:pic>
        <p:nvPicPr>
          <p:cNvPr id="8" name="Picture 7">
            <a:extLst>
              <a:ext uri="{FF2B5EF4-FFF2-40B4-BE49-F238E27FC236}">
                <a16:creationId xmlns:a16="http://schemas.microsoft.com/office/drawing/2014/main" id="{91F655DF-1B61-CC8C-E9F3-654D4FEE4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6012" y="5442012"/>
            <a:ext cx="1415988" cy="1415988"/>
          </a:xfrm>
          <a:prstGeom prst="rect">
            <a:avLst/>
          </a:prstGeom>
          <a:scene3d>
            <a:camera prst="orthographicFront"/>
            <a:lightRig rig="threePt" dir="t"/>
          </a:scene3d>
          <a:sp3d extrusionH="76200">
            <a:bevelT w="6350" h="0"/>
            <a:bevelB prst="relaxedInset"/>
            <a:extrusionClr>
              <a:schemeClr val="tx1">
                <a:lumMod val="50000"/>
                <a:lumOff val="50000"/>
              </a:schemeClr>
            </a:extrusionClr>
          </a:sp3d>
        </p:spPr>
      </p:pic>
    </p:spTree>
  </p:cSld>
  <p:clrMapOvr>
    <a:masterClrMapping/>
  </p:clrMapOvr>
  <p:transition spd="slow" advTm="387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3594756" y="890308"/>
            <a:ext cx="277647" cy="276819"/>
            <a:chOff x="2138511" y="2464802"/>
            <a:chExt cx="354012" cy="352956"/>
          </a:xfrm>
          <a:solidFill>
            <a:schemeClr val="tx1"/>
          </a:solidFill>
        </p:grpSpPr>
        <p:sp>
          <p:nvSpPr>
            <p:cNvPr id="43" name="Oval 42"/>
            <p:cNvSpPr>
              <a:spLocks noChangeArrowheads="1"/>
            </p:cNvSpPr>
            <p:nvPr/>
          </p:nvSpPr>
          <p:spPr bwMode="auto">
            <a:xfrm>
              <a:off x="2229830" y="2555417"/>
              <a:ext cx="171376" cy="171727"/>
            </a:xfrm>
            <a:prstGeom prst="ellipse">
              <a:avLst/>
            </a:pr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4" name="Freeform 43"/>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71" name="Group 70"/>
          <p:cNvGrpSpPr/>
          <p:nvPr/>
        </p:nvGrpSpPr>
        <p:grpSpPr>
          <a:xfrm>
            <a:off x="3534464" y="4019610"/>
            <a:ext cx="277647" cy="276819"/>
            <a:chOff x="2138511" y="2464802"/>
            <a:chExt cx="354012" cy="352956"/>
          </a:xfrm>
          <a:solidFill>
            <a:schemeClr val="tx1"/>
          </a:solidFill>
        </p:grpSpPr>
        <p:sp>
          <p:nvSpPr>
            <p:cNvPr id="72" name="Oval 71"/>
            <p:cNvSpPr>
              <a:spLocks noChangeArrowheads="1"/>
            </p:cNvSpPr>
            <p:nvPr/>
          </p:nvSpPr>
          <p:spPr bwMode="auto">
            <a:xfrm>
              <a:off x="2229830" y="2555417"/>
              <a:ext cx="171376" cy="171727"/>
            </a:xfrm>
            <a:prstGeom prst="ellipse">
              <a:avLst/>
            </a:pr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Freeform 72"/>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74" name="Group 73"/>
          <p:cNvGrpSpPr/>
          <p:nvPr/>
        </p:nvGrpSpPr>
        <p:grpSpPr>
          <a:xfrm>
            <a:off x="286303" y="4049299"/>
            <a:ext cx="277647" cy="276819"/>
            <a:chOff x="2138511" y="2464802"/>
            <a:chExt cx="354012" cy="352956"/>
          </a:xfrm>
          <a:solidFill>
            <a:schemeClr val="tx1"/>
          </a:solidFill>
        </p:grpSpPr>
        <p:sp>
          <p:nvSpPr>
            <p:cNvPr id="75" name="Oval 74"/>
            <p:cNvSpPr>
              <a:spLocks noChangeArrowheads="1"/>
            </p:cNvSpPr>
            <p:nvPr/>
          </p:nvSpPr>
          <p:spPr bwMode="auto">
            <a:xfrm>
              <a:off x="2229830" y="2555417"/>
              <a:ext cx="171376" cy="171727"/>
            </a:xfrm>
            <a:prstGeom prst="ellipse">
              <a:avLst/>
            </a:pr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6" name="Freeform 75"/>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77" name="Group 76"/>
          <p:cNvGrpSpPr/>
          <p:nvPr/>
        </p:nvGrpSpPr>
        <p:grpSpPr>
          <a:xfrm>
            <a:off x="181780" y="961376"/>
            <a:ext cx="277647" cy="276819"/>
            <a:chOff x="2138511" y="2464802"/>
            <a:chExt cx="354012" cy="352956"/>
          </a:xfrm>
          <a:solidFill>
            <a:schemeClr val="tx1"/>
          </a:solidFill>
        </p:grpSpPr>
        <p:sp>
          <p:nvSpPr>
            <p:cNvPr id="78" name="Oval 77"/>
            <p:cNvSpPr>
              <a:spLocks noChangeArrowheads="1"/>
            </p:cNvSpPr>
            <p:nvPr/>
          </p:nvSpPr>
          <p:spPr bwMode="auto">
            <a:xfrm>
              <a:off x="2229830" y="2555417"/>
              <a:ext cx="171376" cy="171727"/>
            </a:xfrm>
            <a:prstGeom prst="ellipse">
              <a:avLst/>
            </a:pr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9" name="Freeform 78"/>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solidFill>
                <a:srgbClr val="FFC000"/>
              </a:solidFill>
            </a:ln>
          </p:spPr>
          <p:txBody>
            <a:bodyPr vert="horz" wrap="square" lIns="91440" tIns="45720" rIns="91440" bIns="45720" numCol="1" anchor="t" anchorCtr="0" compatLnSpc="1"/>
            <a:lstStyle/>
            <a:p>
              <a:endParaRPr lang="id-ID">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62" name="组合 61"/>
          <p:cNvGrpSpPr/>
          <p:nvPr/>
        </p:nvGrpSpPr>
        <p:grpSpPr>
          <a:xfrm>
            <a:off x="1338165" y="2477981"/>
            <a:ext cx="4918710" cy="282664"/>
            <a:chOff x="917644" y="2758887"/>
            <a:chExt cx="4918710" cy="282664"/>
          </a:xfrm>
        </p:grpSpPr>
        <p:sp>
          <p:nvSpPr>
            <p:cNvPr id="63" name="Rectangle 20"/>
            <p:cNvSpPr/>
            <p:nvPr/>
          </p:nvSpPr>
          <p:spPr>
            <a:xfrm>
              <a:off x="2442914" y="2769682"/>
              <a:ext cx="194183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4" name="Rectangle 20"/>
            <p:cNvSpPr/>
            <p:nvPr/>
          </p:nvSpPr>
          <p:spPr>
            <a:xfrm>
              <a:off x="917644" y="2758887"/>
              <a:ext cx="195389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5" name="Rectangle 20"/>
            <p:cNvSpPr/>
            <p:nvPr/>
          </p:nvSpPr>
          <p:spPr>
            <a:xfrm>
              <a:off x="3915479" y="2758887"/>
              <a:ext cx="192087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70" name="组合 69"/>
          <p:cNvGrpSpPr/>
          <p:nvPr/>
        </p:nvGrpSpPr>
        <p:grpSpPr>
          <a:xfrm>
            <a:off x="1338165" y="2911163"/>
            <a:ext cx="4984115" cy="335999"/>
            <a:chOff x="917644" y="2694757"/>
            <a:chExt cx="4984115" cy="335999"/>
          </a:xfrm>
        </p:grpSpPr>
        <p:sp>
          <p:nvSpPr>
            <p:cNvPr id="80" name="Rectangle 20"/>
            <p:cNvSpPr/>
            <p:nvPr/>
          </p:nvSpPr>
          <p:spPr>
            <a:xfrm>
              <a:off x="3545156" y="2694757"/>
              <a:ext cx="180848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1" name="Rectangle 20"/>
            <p:cNvSpPr/>
            <p:nvPr/>
          </p:nvSpPr>
          <p:spPr>
            <a:xfrm>
              <a:off x="917644" y="2758887"/>
              <a:ext cx="195262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2" name="Rectangle 20"/>
            <p:cNvSpPr/>
            <p:nvPr/>
          </p:nvSpPr>
          <p:spPr>
            <a:xfrm>
              <a:off x="3915479" y="2758887"/>
              <a:ext cx="198628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34" name="矩形 33"/>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35" name="直接连接符 34"/>
          <p:cNvCxnSpPr>
            <a:stCxn id="34"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633095" y="74295"/>
            <a:ext cx="390906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    </a:t>
            </a:r>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a:t>
            </a:r>
            <a:r>
              <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 </a:t>
            </a:r>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TEAM</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7" name="Diamond 3"/>
          <p:cNvSpPr/>
          <p:nvPr/>
        </p:nvSpPr>
        <p:spPr>
          <a:xfrm rot="337733">
            <a:off x="74396" y="2245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4" name="Picture 3">
            <a:extLst>
              <a:ext uri="{FF2B5EF4-FFF2-40B4-BE49-F238E27FC236}">
                <a16:creationId xmlns:a16="http://schemas.microsoft.com/office/drawing/2014/main" id="{4098AF6F-835F-1DEA-93A4-61910B63F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40" y="608646"/>
            <a:ext cx="3176093" cy="3176093"/>
          </a:xfrm>
          <a:prstGeom prst="rect">
            <a:avLst/>
          </a:prstGeom>
        </p:spPr>
      </p:pic>
      <p:pic>
        <p:nvPicPr>
          <p:cNvPr id="7" name="Picture 6">
            <a:extLst>
              <a:ext uri="{FF2B5EF4-FFF2-40B4-BE49-F238E27FC236}">
                <a16:creationId xmlns:a16="http://schemas.microsoft.com/office/drawing/2014/main" id="{9E80717E-5F04-E3B8-0580-6E667D8127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937" y="3832045"/>
            <a:ext cx="2872280" cy="2872280"/>
          </a:xfrm>
          <a:prstGeom prst="rect">
            <a:avLst/>
          </a:prstGeom>
        </p:spPr>
      </p:pic>
      <p:pic>
        <p:nvPicPr>
          <p:cNvPr id="10" name="Picture 9">
            <a:extLst>
              <a:ext uri="{FF2B5EF4-FFF2-40B4-BE49-F238E27FC236}">
                <a16:creationId xmlns:a16="http://schemas.microsoft.com/office/drawing/2014/main" id="{CD87BCA4-2481-EF1C-21FF-8DDDDBA22C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173" y="557417"/>
            <a:ext cx="3176093" cy="3176093"/>
          </a:xfrm>
          <a:prstGeom prst="rect">
            <a:avLst/>
          </a:prstGeom>
        </p:spPr>
      </p:pic>
      <p:pic>
        <p:nvPicPr>
          <p:cNvPr id="13" name="Picture 12">
            <a:extLst>
              <a:ext uri="{FF2B5EF4-FFF2-40B4-BE49-F238E27FC236}">
                <a16:creationId xmlns:a16="http://schemas.microsoft.com/office/drawing/2014/main" id="{1AF4EDC1-D04D-80E3-C8B7-0A08E0533A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641" y="3771137"/>
            <a:ext cx="2872280" cy="2872280"/>
          </a:xfrm>
          <a:prstGeom prst="rect">
            <a:avLst/>
          </a:prstGeom>
        </p:spPr>
      </p:pic>
      <p:pic>
        <p:nvPicPr>
          <p:cNvPr id="16" name="Picture 15">
            <a:extLst>
              <a:ext uri="{FF2B5EF4-FFF2-40B4-BE49-F238E27FC236}">
                <a16:creationId xmlns:a16="http://schemas.microsoft.com/office/drawing/2014/main" id="{EA087699-2625-74F8-F510-21A52D9E26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0150" y="620641"/>
            <a:ext cx="3049643" cy="3049643"/>
          </a:xfrm>
          <a:prstGeom prst="rect">
            <a:avLst/>
          </a:prstGeom>
        </p:spPr>
      </p:pic>
      <p:pic>
        <p:nvPicPr>
          <p:cNvPr id="18" name="Picture 17">
            <a:extLst>
              <a:ext uri="{FF2B5EF4-FFF2-40B4-BE49-F238E27FC236}">
                <a16:creationId xmlns:a16="http://schemas.microsoft.com/office/drawing/2014/main" id="{9738FB03-7DE0-B554-BC2E-5464861FD1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26371" y="3832045"/>
            <a:ext cx="2767322" cy="2767322"/>
          </a:xfrm>
          <a:prstGeom prst="rect">
            <a:avLst/>
          </a:prstGeom>
        </p:spPr>
      </p:pic>
      <p:pic>
        <p:nvPicPr>
          <p:cNvPr id="20" name="Picture 19">
            <a:extLst>
              <a:ext uri="{FF2B5EF4-FFF2-40B4-BE49-F238E27FC236}">
                <a16:creationId xmlns:a16="http://schemas.microsoft.com/office/drawing/2014/main" id="{97560146-3815-BDC8-E675-5CD03A9C61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9334" y="682775"/>
            <a:ext cx="2709001" cy="1806001"/>
          </a:xfrm>
          <a:prstGeom prst="rect">
            <a:avLst/>
          </a:prstGeom>
          <a:scene3d>
            <a:camera prst="orthographicFront"/>
            <a:lightRig rig="threePt" dir="t"/>
          </a:scene3d>
          <a:sp3d extrusionH="127000" contourW="12700">
            <a:bevelT w="152400" prst="relaxedInset"/>
            <a:bevelB w="57150" prst="relaxedInset"/>
            <a:extrusionClr>
              <a:schemeClr val="accent4">
                <a:lumMod val="60000"/>
                <a:lumOff val="40000"/>
              </a:schemeClr>
            </a:extrusionClr>
            <a:contourClr>
              <a:schemeClr val="bg2">
                <a:lumMod val="75000"/>
              </a:schemeClr>
            </a:contourClr>
          </a:sp3d>
        </p:spPr>
      </p:pic>
      <p:pic>
        <p:nvPicPr>
          <p:cNvPr id="22" name="Picture 21">
            <a:extLst>
              <a:ext uri="{FF2B5EF4-FFF2-40B4-BE49-F238E27FC236}">
                <a16:creationId xmlns:a16="http://schemas.microsoft.com/office/drawing/2014/main" id="{3DA26DDD-2E45-5012-9314-9D255D4FF4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19262" y="3805344"/>
            <a:ext cx="2767322" cy="2767322"/>
          </a:xfrm>
          <a:prstGeom prst="rect">
            <a:avLst/>
          </a:prstGeom>
        </p:spPr>
      </p:pic>
      <p:pic>
        <p:nvPicPr>
          <p:cNvPr id="3" name="Picture 2">
            <a:extLst>
              <a:ext uri="{FF2B5EF4-FFF2-40B4-BE49-F238E27FC236}">
                <a16:creationId xmlns:a16="http://schemas.microsoft.com/office/drawing/2014/main" id="{C4CC7B43-046B-130A-6799-E5161B3441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31576" y="2671676"/>
            <a:ext cx="728928" cy="750842"/>
          </a:xfrm>
          <a:prstGeom prst="rect">
            <a:avLst/>
          </a:prstGeom>
        </p:spPr>
      </p:pic>
    </p:spTree>
  </p:cSld>
  <p:clrMapOvr>
    <a:masterClrMapping/>
  </p:clrMapOvr>
  <p:transition spd="slow" advTm="26891">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additive="base">
                                        <p:cTn id="19" dur="500" fill="hold"/>
                                        <p:tgtEl>
                                          <p:spTgt spid="77"/>
                                        </p:tgtEl>
                                        <p:attrNameLst>
                                          <p:attrName>ppt_x</p:attrName>
                                        </p:attrNameLst>
                                      </p:cBhvr>
                                      <p:tavLst>
                                        <p:tav tm="0">
                                          <p:val>
                                            <p:strVal val="#ppt_x"/>
                                          </p:val>
                                        </p:tav>
                                        <p:tav tm="100000">
                                          <p:val>
                                            <p:strVal val="#ppt_x"/>
                                          </p:val>
                                        </p:tav>
                                      </p:tavLst>
                                    </p:anim>
                                    <p:anim calcmode="lin" valueType="num">
                                      <p:cBhvr additive="base">
                                        <p:cTn id="20" dur="500" fill="hold"/>
                                        <p:tgtEl>
                                          <p:spTgt spid="7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anim calcmode="lin" valueType="num">
                                      <p:cBhvr additive="base">
                                        <p:cTn id="27" dur="500" fill="hold"/>
                                        <p:tgtEl>
                                          <p:spTgt spid="70"/>
                                        </p:tgtEl>
                                        <p:attrNameLst>
                                          <p:attrName>ppt_x</p:attrName>
                                        </p:attrNameLst>
                                      </p:cBhvr>
                                      <p:tavLst>
                                        <p:tav tm="0">
                                          <p:val>
                                            <p:strVal val="#ppt_x"/>
                                          </p:val>
                                        </p:tav>
                                        <p:tav tm="100000">
                                          <p:val>
                                            <p:strVal val="#ppt_x"/>
                                          </p:val>
                                        </p:tav>
                                      </p:tavLst>
                                    </p:anim>
                                    <p:anim calcmode="lin" valueType="num">
                                      <p:cBhvr additive="base">
                                        <p:cTn id="2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26D1E4-C969-DD28-FD73-17986E67CD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4115" y="2547278"/>
            <a:ext cx="1546537" cy="1098239"/>
          </a:xfrm>
          <a:prstGeom prst="rect">
            <a:avLst/>
          </a:prstGeom>
          <a:ln>
            <a:noFill/>
          </a:ln>
          <a:effectLst>
            <a:outerShdw blurRad="292100" dist="139700" dir="2700000" algn="tl" rotWithShape="0">
              <a:srgbClr val="333333">
                <a:alpha val="65000"/>
              </a:srgbClr>
            </a:outerShdw>
          </a:effectLst>
        </p:spPr>
      </p:pic>
      <p:sp>
        <p:nvSpPr>
          <p:cNvPr id="2" name="Freeform 6"/>
          <p:cNvSpPr>
            <a:spLocks noEditPoints="1"/>
          </p:cNvSpPr>
          <p:nvPr/>
        </p:nvSpPr>
        <p:spPr bwMode="auto">
          <a:xfrm>
            <a:off x="2253301" y="3603629"/>
            <a:ext cx="66675" cy="555625"/>
          </a:xfrm>
          <a:custGeom>
            <a:avLst/>
            <a:gdLst>
              <a:gd name="T0" fmla="*/ 11 w 21"/>
              <a:gd name="T1" fmla="*/ 40 h 175"/>
              <a:gd name="T2" fmla="*/ 15 w 21"/>
              <a:gd name="T3" fmla="*/ 36 h 175"/>
              <a:gd name="T4" fmla="*/ 11 w 21"/>
              <a:gd name="T5" fmla="*/ 32 h 175"/>
              <a:gd name="T6" fmla="*/ 7 w 21"/>
              <a:gd name="T7" fmla="*/ 36 h 175"/>
              <a:gd name="T8" fmla="*/ 11 w 21"/>
              <a:gd name="T9" fmla="*/ 40 h 175"/>
              <a:gd name="T10" fmla="*/ 11 w 21"/>
              <a:gd name="T11" fmla="*/ 112 h 175"/>
              <a:gd name="T12" fmla="*/ 7 w 21"/>
              <a:gd name="T13" fmla="*/ 116 h 175"/>
              <a:gd name="T14" fmla="*/ 11 w 21"/>
              <a:gd name="T15" fmla="*/ 120 h 175"/>
              <a:gd name="T16" fmla="*/ 15 w 21"/>
              <a:gd name="T17" fmla="*/ 116 h 175"/>
              <a:gd name="T18" fmla="*/ 11 w 21"/>
              <a:gd name="T19" fmla="*/ 112 h 175"/>
              <a:gd name="T20" fmla="*/ 11 w 21"/>
              <a:gd name="T21" fmla="*/ 144 h 175"/>
              <a:gd name="T22" fmla="*/ 7 w 21"/>
              <a:gd name="T23" fmla="*/ 148 h 175"/>
              <a:gd name="T24" fmla="*/ 11 w 21"/>
              <a:gd name="T25" fmla="*/ 152 h 175"/>
              <a:gd name="T26" fmla="*/ 15 w 21"/>
              <a:gd name="T27" fmla="*/ 148 h 175"/>
              <a:gd name="T28" fmla="*/ 11 w 21"/>
              <a:gd name="T29" fmla="*/ 144 h 175"/>
              <a:gd name="T30" fmla="*/ 15 w 21"/>
              <a:gd name="T31" fmla="*/ 20 h 175"/>
              <a:gd name="T32" fmla="*/ 11 w 21"/>
              <a:gd name="T33" fmla="*/ 16 h 175"/>
              <a:gd name="T34" fmla="*/ 7 w 21"/>
              <a:gd name="T35" fmla="*/ 20 h 175"/>
              <a:gd name="T36" fmla="*/ 11 w 21"/>
              <a:gd name="T37" fmla="*/ 24 h 175"/>
              <a:gd name="T38" fmla="*/ 15 w 21"/>
              <a:gd name="T39" fmla="*/ 20 h 175"/>
              <a:gd name="T40" fmla="*/ 11 w 21"/>
              <a:gd name="T41" fmla="*/ 128 h 175"/>
              <a:gd name="T42" fmla="*/ 7 w 21"/>
              <a:gd name="T43" fmla="*/ 132 h 175"/>
              <a:gd name="T44" fmla="*/ 11 w 21"/>
              <a:gd name="T45" fmla="*/ 136 h 175"/>
              <a:gd name="T46" fmla="*/ 15 w 21"/>
              <a:gd name="T47" fmla="*/ 132 h 175"/>
              <a:gd name="T48" fmla="*/ 11 w 21"/>
              <a:gd name="T49" fmla="*/ 128 h 175"/>
              <a:gd name="T50" fmla="*/ 17 w 21"/>
              <a:gd name="T51" fmla="*/ 157 h 175"/>
              <a:gd name="T52" fmla="*/ 4 w 21"/>
              <a:gd name="T53" fmla="*/ 157 h 175"/>
              <a:gd name="T54" fmla="*/ 4 w 21"/>
              <a:gd name="T55" fmla="*/ 171 h 175"/>
              <a:gd name="T56" fmla="*/ 17 w 21"/>
              <a:gd name="T57" fmla="*/ 171 h 175"/>
              <a:gd name="T58" fmla="*/ 17 w 21"/>
              <a:gd name="T59" fmla="*/ 157 h 175"/>
              <a:gd name="T60" fmla="*/ 11 w 21"/>
              <a:gd name="T61" fmla="*/ 104 h 175"/>
              <a:gd name="T62" fmla="*/ 15 w 21"/>
              <a:gd name="T63" fmla="*/ 100 h 175"/>
              <a:gd name="T64" fmla="*/ 11 w 21"/>
              <a:gd name="T65" fmla="*/ 96 h 175"/>
              <a:gd name="T66" fmla="*/ 7 w 21"/>
              <a:gd name="T67" fmla="*/ 100 h 175"/>
              <a:gd name="T68" fmla="*/ 11 w 21"/>
              <a:gd name="T69" fmla="*/ 104 h 175"/>
              <a:gd name="T70" fmla="*/ 11 w 21"/>
              <a:gd name="T71" fmla="*/ 8 h 175"/>
              <a:gd name="T72" fmla="*/ 15 w 21"/>
              <a:gd name="T73" fmla="*/ 4 h 175"/>
              <a:gd name="T74" fmla="*/ 11 w 21"/>
              <a:gd name="T75" fmla="*/ 0 h 175"/>
              <a:gd name="T76" fmla="*/ 7 w 21"/>
              <a:gd name="T77" fmla="*/ 4 h 175"/>
              <a:gd name="T78" fmla="*/ 11 w 21"/>
              <a:gd name="T79" fmla="*/ 8 h 175"/>
              <a:gd name="T80" fmla="*/ 11 w 21"/>
              <a:gd name="T81" fmla="*/ 56 h 175"/>
              <a:gd name="T82" fmla="*/ 15 w 21"/>
              <a:gd name="T83" fmla="*/ 52 h 175"/>
              <a:gd name="T84" fmla="*/ 11 w 21"/>
              <a:gd name="T85" fmla="*/ 48 h 175"/>
              <a:gd name="T86" fmla="*/ 7 w 21"/>
              <a:gd name="T87" fmla="*/ 52 h 175"/>
              <a:gd name="T88" fmla="*/ 11 w 21"/>
              <a:gd name="T89" fmla="*/ 56 h 175"/>
              <a:gd name="T90" fmla="*/ 11 w 21"/>
              <a:gd name="T91" fmla="*/ 88 h 175"/>
              <a:gd name="T92" fmla="*/ 15 w 21"/>
              <a:gd name="T93" fmla="*/ 84 h 175"/>
              <a:gd name="T94" fmla="*/ 11 w 21"/>
              <a:gd name="T95" fmla="*/ 80 h 175"/>
              <a:gd name="T96" fmla="*/ 7 w 21"/>
              <a:gd name="T97" fmla="*/ 84 h 175"/>
              <a:gd name="T98" fmla="*/ 11 w 21"/>
              <a:gd name="T99" fmla="*/ 88 h 175"/>
              <a:gd name="T100" fmla="*/ 11 w 21"/>
              <a:gd name="T101" fmla="*/ 72 h 175"/>
              <a:gd name="T102" fmla="*/ 15 w 21"/>
              <a:gd name="T103" fmla="*/ 68 h 175"/>
              <a:gd name="T104" fmla="*/ 11 w 21"/>
              <a:gd name="T105" fmla="*/ 64 h 175"/>
              <a:gd name="T106" fmla="*/ 7 w 21"/>
              <a:gd name="T107" fmla="*/ 68 h 175"/>
              <a:gd name="T108" fmla="*/ 11 w 21"/>
              <a:gd name="T109" fmla="*/ 7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40"/>
                </a:moveTo>
                <a:cubicBezTo>
                  <a:pt x="13" y="40"/>
                  <a:pt x="15" y="38"/>
                  <a:pt x="15" y="36"/>
                </a:cubicBezTo>
                <a:cubicBezTo>
                  <a:pt x="15" y="33"/>
                  <a:pt x="13" y="32"/>
                  <a:pt x="11" y="32"/>
                </a:cubicBezTo>
                <a:cubicBezTo>
                  <a:pt x="9" y="32"/>
                  <a:pt x="7" y="33"/>
                  <a:pt x="7" y="36"/>
                </a:cubicBezTo>
                <a:cubicBezTo>
                  <a:pt x="7" y="38"/>
                  <a:pt x="9" y="40"/>
                  <a:pt x="11" y="40"/>
                </a:cubicBezTo>
                <a:close/>
                <a:moveTo>
                  <a:pt x="11" y="112"/>
                </a:moveTo>
                <a:cubicBezTo>
                  <a:pt x="9" y="112"/>
                  <a:pt x="7" y="113"/>
                  <a:pt x="7" y="116"/>
                </a:cubicBezTo>
                <a:cubicBezTo>
                  <a:pt x="7" y="118"/>
                  <a:pt x="9" y="120"/>
                  <a:pt x="11" y="120"/>
                </a:cubicBezTo>
                <a:cubicBezTo>
                  <a:pt x="14" y="120"/>
                  <a:pt x="15" y="118"/>
                  <a:pt x="15" y="116"/>
                </a:cubicBezTo>
                <a:cubicBezTo>
                  <a:pt x="15" y="113"/>
                  <a:pt x="14" y="112"/>
                  <a:pt x="11" y="112"/>
                </a:cubicBezTo>
                <a:close/>
                <a:moveTo>
                  <a:pt x="11" y="144"/>
                </a:moveTo>
                <a:cubicBezTo>
                  <a:pt x="9" y="144"/>
                  <a:pt x="7" y="145"/>
                  <a:pt x="7" y="148"/>
                </a:cubicBezTo>
                <a:cubicBezTo>
                  <a:pt x="7" y="150"/>
                  <a:pt x="9" y="152"/>
                  <a:pt x="11" y="152"/>
                </a:cubicBezTo>
                <a:cubicBezTo>
                  <a:pt x="14" y="152"/>
                  <a:pt x="15" y="150"/>
                  <a:pt x="15" y="148"/>
                </a:cubicBezTo>
                <a:cubicBezTo>
                  <a:pt x="15" y="145"/>
                  <a:pt x="14" y="144"/>
                  <a:pt x="11" y="144"/>
                </a:cubicBezTo>
                <a:close/>
                <a:moveTo>
                  <a:pt x="15" y="20"/>
                </a:moveTo>
                <a:cubicBezTo>
                  <a:pt x="15" y="17"/>
                  <a:pt x="13" y="16"/>
                  <a:pt x="11" y="16"/>
                </a:cubicBezTo>
                <a:cubicBezTo>
                  <a:pt x="9" y="16"/>
                  <a:pt x="7" y="17"/>
                  <a:pt x="7" y="20"/>
                </a:cubicBezTo>
                <a:cubicBezTo>
                  <a:pt x="7" y="22"/>
                  <a:pt x="9" y="24"/>
                  <a:pt x="11" y="24"/>
                </a:cubicBezTo>
                <a:cubicBezTo>
                  <a:pt x="13" y="24"/>
                  <a:pt x="15" y="22"/>
                  <a:pt x="15" y="20"/>
                </a:cubicBezTo>
                <a:close/>
                <a:moveTo>
                  <a:pt x="11" y="128"/>
                </a:moveTo>
                <a:cubicBezTo>
                  <a:pt x="9" y="128"/>
                  <a:pt x="7" y="129"/>
                  <a:pt x="7" y="132"/>
                </a:cubicBezTo>
                <a:cubicBezTo>
                  <a:pt x="7" y="134"/>
                  <a:pt x="9" y="136"/>
                  <a:pt x="11" y="136"/>
                </a:cubicBezTo>
                <a:cubicBezTo>
                  <a:pt x="14" y="136"/>
                  <a:pt x="15" y="134"/>
                  <a:pt x="15" y="132"/>
                </a:cubicBezTo>
                <a:cubicBezTo>
                  <a:pt x="15" y="129"/>
                  <a:pt x="14" y="128"/>
                  <a:pt x="11" y="128"/>
                </a:cubicBezTo>
                <a:close/>
                <a:moveTo>
                  <a:pt x="17" y="157"/>
                </a:moveTo>
                <a:cubicBezTo>
                  <a:pt x="14" y="154"/>
                  <a:pt x="8" y="154"/>
                  <a:pt x="4" y="157"/>
                </a:cubicBezTo>
                <a:cubicBezTo>
                  <a:pt x="0" y="161"/>
                  <a:pt x="0" y="167"/>
                  <a:pt x="4" y="171"/>
                </a:cubicBezTo>
                <a:cubicBezTo>
                  <a:pt x="8" y="175"/>
                  <a:pt x="14" y="175"/>
                  <a:pt x="17" y="171"/>
                </a:cubicBezTo>
                <a:cubicBezTo>
                  <a:pt x="21" y="167"/>
                  <a:pt x="21" y="161"/>
                  <a:pt x="17" y="157"/>
                </a:cubicBezTo>
                <a:close/>
                <a:moveTo>
                  <a:pt x="11" y="104"/>
                </a:moveTo>
                <a:cubicBezTo>
                  <a:pt x="14" y="104"/>
                  <a:pt x="15" y="102"/>
                  <a:pt x="15" y="100"/>
                </a:cubicBezTo>
                <a:cubicBezTo>
                  <a:pt x="15" y="97"/>
                  <a:pt x="13" y="96"/>
                  <a:pt x="11" y="96"/>
                </a:cubicBezTo>
                <a:cubicBezTo>
                  <a:pt x="9" y="96"/>
                  <a:pt x="7" y="97"/>
                  <a:pt x="7" y="100"/>
                </a:cubicBezTo>
                <a:cubicBezTo>
                  <a:pt x="7" y="102"/>
                  <a:pt x="9" y="104"/>
                  <a:pt x="11" y="104"/>
                </a:cubicBezTo>
                <a:close/>
                <a:moveTo>
                  <a:pt x="11" y="8"/>
                </a:moveTo>
                <a:cubicBezTo>
                  <a:pt x="13" y="8"/>
                  <a:pt x="15" y="6"/>
                  <a:pt x="15" y="4"/>
                </a:cubicBezTo>
                <a:cubicBezTo>
                  <a:pt x="15" y="1"/>
                  <a:pt x="13" y="0"/>
                  <a:pt x="11" y="0"/>
                </a:cubicBezTo>
                <a:cubicBezTo>
                  <a:pt x="9" y="0"/>
                  <a:pt x="7" y="1"/>
                  <a:pt x="7" y="4"/>
                </a:cubicBezTo>
                <a:cubicBezTo>
                  <a:pt x="7" y="6"/>
                  <a:pt x="9" y="8"/>
                  <a:pt x="11" y="8"/>
                </a:cubicBezTo>
                <a:close/>
                <a:moveTo>
                  <a:pt x="11" y="56"/>
                </a:moveTo>
                <a:cubicBezTo>
                  <a:pt x="13" y="56"/>
                  <a:pt x="15" y="54"/>
                  <a:pt x="15" y="52"/>
                </a:cubicBezTo>
                <a:cubicBezTo>
                  <a:pt x="15" y="49"/>
                  <a:pt x="13" y="48"/>
                  <a:pt x="11" y="48"/>
                </a:cubicBezTo>
                <a:cubicBezTo>
                  <a:pt x="9" y="48"/>
                  <a:pt x="7" y="49"/>
                  <a:pt x="7" y="52"/>
                </a:cubicBezTo>
                <a:cubicBezTo>
                  <a:pt x="7" y="54"/>
                  <a:pt x="9" y="56"/>
                  <a:pt x="11" y="56"/>
                </a:cubicBezTo>
                <a:close/>
                <a:moveTo>
                  <a:pt x="11" y="88"/>
                </a:moveTo>
                <a:cubicBezTo>
                  <a:pt x="13" y="88"/>
                  <a:pt x="15" y="86"/>
                  <a:pt x="15" y="84"/>
                </a:cubicBezTo>
                <a:cubicBezTo>
                  <a:pt x="15" y="81"/>
                  <a:pt x="13" y="80"/>
                  <a:pt x="11" y="80"/>
                </a:cubicBezTo>
                <a:cubicBezTo>
                  <a:pt x="9" y="80"/>
                  <a:pt x="7" y="81"/>
                  <a:pt x="7" y="84"/>
                </a:cubicBezTo>
                <a:cubicBezTo>
                  <a:pt x="7" y="86"/>
                  <a:pt x="9" y="88"/>
                  <a:pt x="11" y="88"/>
                </a:cubicBezTo>
                <a:close/>
                <a:moveTo>
                  <a:pt x="11" y="72"/>
                </a:moveTo>
                <a:cubicBezTo>
                  <a:pt x="13" y="72"/>
                  <a:pt x="15" y="70"/>
                  <a:pt x="15" y="68"/>
                </a:cubicBezTo>
                <a:cubicBezTo>
                  <a:pt x="15" y="65"/>
                  <a:pt x="13" y="64"/>
                  <a:pt x="11" y="64"/>
                </a:cubicBezTo>
                <a:cubicBezTo>
                  <a:pt x="9" y="64"/>
                  <a:pt x="7" y="65"/>
                  <a:pt x="7" y="68"/>
                </a:cubicBezTo>
                <a:cubicBezTo>
                  <a:pt x="7" y="70"/>
                  <a:pt x="9" y="72"/>
                  <a:pt x="11" y="72"/>
                </a:cubicBezTo>
                <a:close/>
              </a:path>
            </a:pathLst>
          </a:custGeom>
          <a:solidFill>
            <a:schemeClr val="accent4"/>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 name="Freeform 7"/>
          <p:cNvSpPr>
            <a:spLocks noEditPoints="1"/>
          </p:cNvSpPr>
          <p:nvPr/>
        </p:nvSpPr>
        <p:spPr bwMode="auto">
          <a:xfrm>
            <a:off x="4306880" y="3613056"/>
            <a:ext cx="66675" cy="555625"/>
          </a:xfrm>
          <a:custGeom>
            <a:avLst/>
            <a:gdLst>
              <a:gd name="T0" fmla="*/ 11 w 21"/>
              <a:gd name="T1" fmla="*/ 96 h 175"/>
              <a:gd name="T2" fmla="*/ 7 w 21"/>
              <a:gd name="T3" fmla="*/ 100 h 175"/>
              <a:gd name="T4" fmla="*/ 11 w 21"/>
              <a:gd name="T5" fmla="*/ 104 h 175"/>
              <a:gd name="T6" fmla="*/ 15 w 21"/>
              <a:gd name="T7" fmla="*/ 100 h 175"/>
              <a:gd name="T8" fmla="*/ 11 w 21"/>
              <a:gd name="T9" fmla="*/ 96 h 175"/>
              <a:gd name="T10" fmla="*/ 11 w 21"/>
              <a:gd name="T11" fmla="*/ 80 h 175"/>
              <a:gd name="T12" fmla="*/ 7 w 21"/>
              <a:gd name="T13" fmla="*/ 84 h 175"/>
              <a:gd name="T14" fmla="*/ 11 w 21"/>
              <a:gd name="T15" fmla="*/ 88 h 175"/>
              <a:gd name="T16" fmla="*/ 15 w 21"/>
              <a:gd name="T17" fmla="*/ 84 h 175"/>
              <a:gd name="T18" fmla="*/ 11 w 21"/>
              <a:gd name="T19" fmla="*/ 80 h 175"/>
              <a:gd name="T20" fmla="*/ 11 w 21"/>
              <a:gd name="T21" fmla="*/ 64 h 175"/>
              <a:gd name="T22" fmla="*/ 7 w 21"/>
              <a:gd name="T23" fmla="*/ 68 h 175"/>
              <a:gd name="T24" fmla="*/ 11 w 21"/>
              <a:gd name="T25" fmla="*/ 72 h 175"/>
              <a:gd name="T26" fmla="*/ 15 w 21"/>
              <a:gd name="T27" fmla="*/ 68 h 175"/>
              <a:gd name="T28" fmla="*/ 11 w 21"/>
              <a:gd name="T29" fmla="*/ 64 h 175"/>
              <a:gd name="T30" fmla="*/ 11 w 21"/>
              <a:gd name="T31" fmla="*/ 128 h 175"/>
              <a:gd name="T32" fmla="*/ 7 w 21"/>
              <a:gd name="T33" fmla="*/ 132 h 175"/>
              <a:gd name="T34" fmla="*/ 11 w 21"/>
              <a:gd name="T35" fmla="*/ 136 h 175"/>
              <a:gd name="T36" fmla="*/ 15 w 21"/>
              <a:gd name="T37" fmla="*/ 132 h 175"/>
              <a:gd name="T38" fmla="*/ 11 w 21"/>
              <a:gd name="T39" fmla="*/ 128 h 175"/>
              <a:gd name="T40" fmla="*/ 11 w 21"/>
              <a:gd name="T41" fmla="*/ 112 h 175"/>
              <a:gd name="T42" fmla="*/ 7 w 21"/>
              <a:gd name="T43" fmla="*/ 116 h 175"/>
              <a:gd name="T44" fmla="*/ 11 w 21"/>
              <a:gd name="T45" fmla="*/ 120 h 175"/>
              <a:gd name="T46" fmla="*/ 15 w 21"/>
              <a:gd name="T47" fmla="*/ 116 h 175"/>
              <a:gd name="T48" fmla="*/ 11 w 21"/>
              <a:gd name="T49" fmla="*/ 112 h 175"/>
              <a:gd name="T50" fmla="*/ 11 w 21"/>
              <a:gd name="T51" fmla="*/ 144 h 175"/>
              <a:gd name="T52" fmla="*/ 7 w 21"/>
              <a:gd name="T53" fmla="*/ 148 h 175"/>
              <a:gd name="T54" fmla="*/ 11 w 21"/>
              <a:gd name="T55" fmla="*/ 152 h 175"/>
              <a:gd name="T56" fmla="*/ 15 w 21"/>
              <a:gd name="T57" fmla="*/ 148 h 175"/>
              <a:gd name="T58" fmla="*/ 11 w 21"/>
              <a:gd name="T59" fmla="*/ 144 h 175"/>
              <a:gd name="T60" fmla="*/ 11 w 21"/>
              <a:gd name="T61" fmla="*/ 56 h 175"/>
              <a:gd name="T62" fmla="*/ 15 w 21"/>
              <a:gd name="T63" fmla="*/ 52 h 175"/>
              <a:gd name="T64" fmla="*/ 11 w 21"/>
              <a:gd name="T65" fmla="*/ 48 h 175"/>
              <a:gd name="T66" fmla="*/ 7 w 21"/>
              <a:gd name="T67" fmla="*/ 52 h 175"/>
              <a:gd name="T68" fmla="*/ 11 w 21"/>
              <a:gd name="T69" fmla="*/ 56 h 175"/>
              <a:gd name="T70" fmla="*/ 11 w 21"/>
              <a:gd name="T71" fmla="*/ 8 h 175"/>
              <a:gd name="T72" fmla="*/ 15 w 21"/>
              <a:gd name="T73" fmla="*/ 4 h 175"/>
              <a:gd name="T74" fmla="*/ 11 w 21"/>
              <a:gd name="T75" fmla="*/ 0 h 175"/>
              <a:gd name="T76" fmla="*/ 7 w 21"/>
              <a:gd name="T77" fmla="*/ 4 h 175"/>
              <a:gd name="T78" fmla="*/ 11 w 21"/>
              <a:gd name="T79" fmla="*/ 8 h 175"/>
              <a:gd name="T80" fmla="*/ 17 w 21"/>
              <a:gd name="T81" fmla="*/ 157 h 175"/>
              <a:gd name="T82" fmla="*/ 3 w 21"/>
              <a:gd name="T83" fmla="*/ 157 h 175"/>
              <a:gd name="T84" fmla="*/ 3 w 21"/>
              <a:gd name="T85" fmla="*/ 171 h 175"/>
              <a:gd name="T86" fmla="*/ 17 w 21"/>
              <a:gd name="T87" fmla="*/ 171 h 175"/>
              <a:gd name="T88" fmla="*/ 17 w 21"/>
              <a:gd name="T89" fmla="*/ 157 h 175"/>
              <a:gd name="T90" fmla="*/ 11 w 21"/>
              <a:gd name="T91" fmla="*/ 24 h 175"/>
              <a:gd name="T92" fmla="*/ 15 w 21"/>
              <a:gd name="T93" fmla="*/ 20 h 175"/>
              <a:gd name="T94" fmla="*/ 11 w 21"/>
              <a:gd name="T95" fmla="*/ 16 h 175"/>
              <a:gd name="T96" fmla="*/ 7 w 21"/>
              <a:gd name="T97" fmla="*/ 20 h 175"/>
              <a:gd name="T98" fmla="*/ 11 w 21"/>
              <a:gd name="T99" fmla="*/ 24 h 175"/>
              <a:gd name="T100" fmla="*/ 11 w 21"/>
              <a:gd name="T101" fmla="*/ 40 h 175"/>
              <a:gd name="T102" fmla="*/ 15 w 21"/>
              <a:gd name="T103" fmla="*/ 36 h 175"/>
              <a:gd name="T104" fmla="*/ 11 w 21"/>
              <a:gd name="T105" fmla="*/ 32 h 175"/>
              <a:gd name="T106" fmla="*/ 7 w 21"/>
              <a:gd name="T107" fmla="*/ 36 h 175"/>
              <a:gd name="T108" fmla="*/ 11 w 21"/>
              <a:gd name="T109" fmla="*/ 4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96"/>
                </a:moveTo>
                <a:cubicBezTo>
                  <a:pt x="9" y="96"/>
                  <a:pt x="7" y="97"/>
                  <a:pt x="7" y="100"/>
                </a:cubicBezTo>
                <a:cubicBezTo>
                  <a:pt x="7" y="102"/>
                  <a:pt x="9" y="104"/>
                  <a:pt x="11" y="104"/>
                </a:cubicBezTo>
                <a:cubicBezTo>
                  <a:pt x="13" y="104"/>
                  <a:pt x="15" y="102"/>
                  <a:pt x="15" y="100"/>
                </a:cubicBezTo>
                <a:cubicBezTo>
                  <a:pt x="15" y="97"/>
                  <a:pt x="13" y="96"/>
                  <a:pt x="11" y="96"/>
                </a:cubicBezTo>
                <a:close/>
                <a:moveTo>
                  <a:pt x="11" y="80"/>
                </a:moveTo>
                <a:cubicBezTo>
                  <a:pt x="9" y="80"/>
                  <a:pt x="7" y="81"/>
                  <a:pt x="7" y="84"/>
                </a:cubicBezTo>
                <a:cubicBezTo>
                  <a:pt x="7" y="86"/>
                  <a:pt x="9" y="88"/>
                  <a:pt x="11" y="88"/>
                </a:cubicBezTo>
                <a:cubicBezTo>
                  <a:pt x="13" y="88"/>
                  <a:pt x="15" y="86"/>
                  <a:pt x="15" y="84"/>
                </a:cubicBezTo>
                <a:cubicBezTo>
                  <a:pt x="15" y="81"/>
                  <a:pt x="13" y="80"/>
                  <a:pt x="11" y="80"/>
                </a:cubicBezTo>
                <a:close/>
                <a:moveTo>
                  <a:pt x="11" y="64"/>
                </a:moveTo>
                <a:cubicBezTo>
                  <a:pt x="9" y="64"/>
                  <a:pt x="7" y="65"/>
                  <a:pt x="7" y="68"/>
                </a:cubicBezTo>
                <a:cubicBezTo>
                  <a:pt x="7" y="70"/>
                  <a:pt x="9" y="72"/>
                  <a:pt x="11" y="72"/>
                </a:cubicBezTo>
                <a:cubicBezTo>
                  <a:pt x="13" y="72"/>
                  <a:pt x="15" y="70"/>
                  <a:pt x="15" y="68"/>
                </a:cubicBezTo>
                <a:cubicBezTo>
                  <a:pt x="15" y="65"/>
                  <a:pt x="13" y="64"/>
                  <a:pt x="11" y="64"/>
                </a:cubicBezTo>
                <a:close/>
                <a:moveTo>
                  <a:pt x="11" y="128"/>
                </a:moveTo>
                <a:cubicBezTo>
                  <a:pt x="9" y="128"/>
                  <a:pt x="7" y="129"/>
                  <a:pt x="7" y="132"/>
                </a:cubicBezTo>
                <a:cubicBezTo>
                  <a:pt x="7" y="134"/>
                  <a:pt x="9" y="136"/>
                  <a:pt x="11" y="136"/>
                </a:cubicBezTo>
                <a:cubicBezTo>
                  <a:pt x="13" y="136"/>
                  <a:pt x="15" y="134"/>
                  <a:pt x="15" y="132"/>
                </a:cubicBezTo>
                <a:cubicBezTo>
                  <a:pt x="15" y="129"/>
                  <a:pt x="13" y="128"/>
                  <a:pt x="11" y="128"/>
                </a:cubicBezTo>
                <a:close/>
                <a:moveTo>
                  <a:pt x="11" y="112"/>
                </a:moveTo>
                <a:cubicBezTo>
                  <a:pt x="9" y="112"/>
                  <a:pt x="7" y="113"/>
                  <a:pt x="7" y="116"/>
                </a:cubicBezTo>
                <a:cubicBezTo>
                  <a:pt x="7" y="118"/>
                  <a:pt x="9" y="120"/>
                  <a:pt x="11" y="120"/>
                </a:cubicBezTo>
                <a:cubicBezTo>
                  <a:pt x="13" y="120"/>
                  <a:pt x="15" y="118"/>
                  <a:pt x="15" y="116"/>
                </a:cubicBezTo>
                <a:cubicBezTo>
                  <a:pt x="15" y="113"/>
                  <a:pt x="13" y="112"/>
                  <a:pt x="11" y="112"/>
                </a:cubicBezTo>
                <a:close/>
                <a:moveTo>
                  <a:pt x="11" y="144"/>
                </a:moveTo>
                <a:cubicBezTo>
                  <a:pt x="9" y="144"/>
                  <a:pt x="7" y="145"/>
                  <a:pt x="7" y="148"/>
                </a:cubicBezTo>
                <a:cubicBezTo>
                  <a:pt x="7" y="150"/>
                  <a:pt x="9" y="152"/>
                  <a:pt x="11" y="152"/>
                </a:cubicBezTo>
                <a:cubicBezTo>
                  <a:pt x="13" y="152"/>
                  <a:pt x="15" y="150"/>
                  <a:pt x="15" y="148"/>
                </a:cubicBezTo>
                <a:cubicBezTo>
                  <a:pt x="15" y="145"/>
                  <a:pt x="13" y="144"/>
                  <a:pt x="11" y="144"/>
                </a:cubicBezTo>
                <a:close/>
                <a:moveTo>
                  <a:pt x="11" y="56"/>
                </a:moveTo>
                <a:cubicBezTo>
                  <a:pt x="13" y="56"/>
                  <a:pt x="15" y="54"/>
                  <a:pt x="15" y="52"/>
                </a:cubicBezTo>
                <a:cubicBezTo>
                  <a:pt x="15" y="49"/>
                  <a:pt x="13" y="48"/>
                  <a:pt x="11" y="48"/>
                </a:cubicBezTo>
                <a:cubicBezTo>
                  <a:pt x="9" y="48"/>
                  <a:pt x="7" y="49"/>
                  <a:pt x="7" y="52"/>
                </a:cubicBezTo>
                <a:cubicBezTo>
                  <a:pt x="7" y="54"/>
                  <a:pt x="9" y="56"/>
                  <a:pt x="11" y="56"/>
                </a:cubicBezTo>
                <a:close/>
                <a:moveTo>
                  <a:pt x="11" y="8"/>
                </a:moveTo>
                <a:cubicBezTo>
                  <a:pt x="13" y="8"/>
                  <a:pt x="15" y="6"/>
                  <a:pt x="15" y="4"/>
                </a:cubicBezTo>
                <a:cubicBezTo>
                  <a:pt x="15" y="1"/>
                  <a:pt x="13" y="0"/>
                  <a:pt x="11" y="0"/>
                </a:cubicBezTo>
                <a:cubicBezTo>
                  <a:pt x="9" y="0"/>
                  <a:pt x="7" y="1"/>
                  <a:pt x="7" y="4"/>
                </a:cubicBezTo>
                <a:cubicBezTo>
                  <a:pt x="7" y="6"/>
                  <a:pt x="9" y="8"/>
                  <a:pt x="11" y="8"/>
                </a:cubicBezTo>
                <a:close/>
                <a:moveTo>
                  <a:pt x="17" y="157"/>
                </a:moveTo>
                <a:cubicBezTo>
                  <a:pt x="13" y="154"/>
                  <a:pt x="7" y="154"/>
                  <a:pt x="3" y="157"/>
                </a:cubicBezTo>
                <a:cubicBezTo>
                  <a:pt x="0" y="161"/>
                  <a:pt x="0" y="167"/>
                  <a:pt x="3" y="171"/>
                </a:cubicBezTo>
                <a:cubicBezTo>
                  <a:pt x="7" y="175"/>
                  <a:pt x="13" y="175"/>
                  <a:pt x="17" y="171"/>
                </a:cubicBezTo>
                <a:cubicBezTo>
                  <a:pt x="21" y="167"/>
                  <a:pt x="21" y="161"/>
                  <a:pt x="17" y="157"/>
                </a:cubicBezTo>
                <a:close/>
                <a:moveTo>
                  <a:pt x="11" y="24"/>
                </a:moveTo>
                <a:cubicBezTo>
                  <a:pt x="13" y="24"/>
                  <a:pt x="15" y="22"/>
                  <a:pt x="15" y="20"/>
                </a:cubicBezTo>
                <a:cubicBezTo>
                  <a:pt x="15" y="17"/>
                  <a:pt x="13" y="16"/>
                  <a:pt x="11" y="16"/>
                </a:cubicBezTo>
                <a:cubicBezTo>
                  <a:pt x="9" y="16"/>
                  <a:pt x="7" y="17"/>
                  <a:pt x="7" y="20"/>
                </a:cubicBezTo>
                <a:cubicBezTo>
                  <a:pt x="7" y="22"/>
                  <a:pt x="9" y="24"/>
                  <a:pt x="11" y="24"/>
                </a:cubicBezTo>
                <a:close/>
                <a:moveTo>
                  <a:pt x="11" y="40"/>
                </a:moveTo>
                <a:cubicBezTo>
                  <a:pt x="13" y="40"/>
                  <a:pt x="15" y="38"/>
                  <a:pt x="15" y="36"/>
                </a:cubicBezTo>
                <a:cubicBezTo>
                  <a:pt x="15" y="33"/>
                  <a:pt x="13" y="32"/>
                  <a:pt x="11" y="32"/>
                </a:cubicBezTo>
                <a:cubicBezTo>
                  <a:pt x="9" y="32"/>
                  <a:pt x="7" y="33"/>
                  <a:pt x="7" y="36"/>
                </a:cubicBezTo>
                <a:cubicBezTo>
                  <a:pt x="7" y="38"/>
                  <a:pt x="9" y="40"/>
                  <a:pt x="11" y="40"/>
                </a:cubicBezTo>
                <a:close/>
              </a:path>
            </a:pathLst>
          </a:custGeom>
          <a:solidFill>
            <a:schemeClr val="accent2"/>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 name="Freeform 8"/>
          <p:cNvSpPr>
            <a:spLocks noEditPoints="1"/>
          </p:cNvSpPr>
          <p:nvPr/>
        </p:nvSpPr>
        <p:spPr bwMode="auto">
          <a:xfrm>
            <a:off x="6257048" y="3688472"/>
            <a:ext cx="69851" cy="555625"/>
          </a:xfrm>
          <a:custGeom>
            <a:avLst/>
            <a:gdLst>
              <a:gd name="T0" fmla="*/ 12 w 22"/>
              <a:gd name="T1" fmla="*/ 88 h 175"/>
              <a:gd name="T2" fmla="*/ 16 w 22"/>
              <a:gd name="T3" fmla="*/ 84 h 175"/>
              <a:gd name="T4" fmla="*/ 12 w 22"/>
              <a:gd name="T5" fmla="*/ 80 h 175"/>
              <a:gd name="T6" fmla="*/ 8 w 22"/>
              <a:gd name="T7" fmla="*/ 84 h 175"/>
              <a:gd name="T8" fmla="*/ 12 w 22"/>
              <a:gd name="T9" fmla="*/ 88 h 175"/>
              <a:gd name="T10" fmla="*/ 12 w 22"/>
              <a:gd name="T11" fmla="*/ 56 h 175"/>
              <a:gd name="T12" fmla="*/ 16 w 22"/>
              <a:gd name="T13" fmla="*/ 52 h 175"/>
              <a:gd name="T14" fmla="*/ 12 w 22"/>
              <a:gd name="T15" fmla="*/ 48 h 175"/>
              <a:gd name="T16" fmla="*/ 8 w 22"/>
              <a:gd name="T17" fmla="*/ 52 h 175"/>
              <a:gd name="T18" fmla="*/ 12 w 22"/>
              <a:gd name="T19" fmla="*/ 56 h 175"/>
              <a:gd name="T20" fmla="*/ 12 w 22"/>
              <a:gd name="T21" fmla="*/ 104 h 175"/>
              <a:gd name="T22" fmla="*/ 16 w 22"/>
              <a:gd name="T23" fmla="*/ 100 h 175"/>
              <a:gd name="T24" fmla="*/ 12 w 22"/>
              <a:gd name="T25" fmla="*/ 96 h 175"/>
              <a:gd name="T26" fmla="*/ 8 w 22"/>
              <a:gd name="T27" fmla="*/ 100 h 175"/>
              <a:gd name="T28" fmla="*/ 12 w 22"/>
              <a:gd name="T29" fmla="*/ 104 h 175"/>
              <a:gd name="T30" fmla="*/ 12 w 22"/>
              <a:gd name="T31" fmla="*/ 120 h 175"/>
              <a:gd name="T32" fmla="*/ 16 w 22"/>
              <a:gd name="T33" fmla="*/ 116 h 175"/>
              <a:gd name="T34" fmla="*/ 12 w 22"/>
              <a:gd name="T35" fmla="*/ 112 h 175"/>
              <a:gd name="T36" fmla="*/ 8 w 22"/>
              <a:gd name="T37" fmla="*/ 116 h 175"/>
              <a:gd name="T38" fmla="*/ 12 w 22"/>
              <a:gd name="T39" fmla="*/ 120 h 175"/>
              <a:gd name="T40" fmla="*/ 12 w 22"/>
              <a:gd name="T41" fmla="*/ 72 h 175"/>
              <a:gd name="T42" fmla="*/ 16 w 22"/>
              <a:gd name="T43" fmla="*/ 68 h 175"/>
              <a:gd name="T44" fmla="*/ 12 w 22"/>
              <a:gd name="T45" fmla="*/ 64 h 175"/>
              <a:gd name="T46" fmla="*/ 8 w 22"/>
              <a:gd name="T47" fmla="*/ 68 h 175"/>
              <a:gd name="T48" fmla="*/ 12 w 22"/>
              <a:gd name="T49" fmla="*/ 72 h 175"/>
              <a:gd name="T50" fmla="*/ 12 w 22"/>
              <a:gd name="T51" fmla="*/ 8 h 175"/>
              <a:gd name="T52" fmla="*/ 16 w 22"/>
              <a:gd name="T53" fmla="*/ 4 h 175"/>
              <a:gd name="T54" fmla="*/ 12 w 22"/>
              <a:gd name="T55" fmla="*/ 0 h 175"/>
              <a:gd name="T56" fmla="*/ 8 w 22"/>
              <a:gd name="T57" fmla="*/ 4 h 175"/>
              <a:gd name="T58" fmla="*/ 12 w 22"/>
              <a:gd name="T59" fmla="*/ 8 h 175"/>
              <a:gd name="T60" fmla="*/ 12 w 22"/>
              <a:gd name="T61" fmla="*/ 128 h 175"/>
              <a:gd name="T62" fmla="*/ 8 w 22"/>
              <a:gd name="T63" fmla="*/ 132 h 175"/>
              <a:gd name="T64" fmla="*/ 12 w 22"/>
              <a:gd name="T65" fmla="*/ 136 h 175"/>
              <a:gd name="T66" fmla="*/ 16 w 22"/>
              <a:gd name="T67" fmla="*/ 132 h 175"/>
              <a:gd name="T68" fmla="*/ 12 w 22"/>
              <a:gd name="T69" fmla="*/ 128 h 175"/>
              <a:gd name="T70" fmla="*/ 18 w 22"/>
              <a:gd name="T71" fmla="*/ 157 h 175"/>
              <a:gd name="T72" fmla="*/ 4 w 22"/>
              <a:gd name="T73" fmla="*/ 157 h 175"/>
              <a:gd name="T74" fmla="*/ 4 w 22"/>
              <a:gd name="T75" fmla="*/ 171 h 175"/>
              <a:gd name="T76" fmla="*/ 18 w 22"/>
              <a:gd name="T77" fmla="*/ 171 h 175"/>
              <a:gd name="T78" fmla="*/ 18 w 22"/>
              <a:gd name="T79" fmla="*/ 157 h 175"/>
              <a:gd name="T80" fmla="*/ 12 w 22"/>
              <a:gd name="T81" fmla="*/ 24 h 175"/>
              <a:gd name="T82" fmla="*/ 16 w 22"/>
              <a:gd name="T83" fmla="*/ 20 h 175"/>
              <a:gd name="T84" fmla="*/ 12 w 22"/>
              <a:gd name="T85" fmla="*/ 16 h 175"/>
              <a:gd name="T86" fmla="*/ 8 w 22"/>
              <a:gd name="T87" fmla="*/ 20 h 175"/>
              <a:gd name="T88" fmla="*/ 12 w 22"/>
              <a:gd name="T89" fmla="*/ 24 h 175"/>
              <a:gd name="T90" fmla="*/ 12 w 22"/>
              <a:gd name="T91" fmla="*/ 144 h 175"/>
              <a:gd name="T92" fmla="*/ 8 w 22"/>
              <a:gd name="T93" fmla="*/ 148 h 175"/>
              <a:gd name="T94" fmla="*/ 12 w 22"/>
              <a:gd name="T95" fmla="*/ 152 h 175"/>
              <a:gd name="T96" fmla="*/ 16 w 22"/>
              <a:gd name="T97" fmla="*/ 148 h 175"/>
              <a:gd name="T98" fmla="*/ 12 w 22"/>
              <a:gd name="T99" fmla="*/ 144 h 175"/>
              <a:gd name="T100" fmla="*/ 12 w 22"/>
              <a:gd name="T101" fmla="*/ 32 h 175"/>
              <a:gd name="T102" fmla="*/ 8 w 22"/>
              <a:gd name="T103" fmla="*/ 36 h 175"/>
              <a:gd name="T104" fmla="*/ 12 w 22"/>
              <a:gd name="T105" fmla="*/ 40 h 175"/>
              <a:gd name="T106" fmla="*/ 16 w 22"/>
              <a:gd name="T107" fmla="*/ 36 h 175"/>
              <a:gd name="T108" fmla="*/ 12 w 22"/>
              <a:gd name="T109"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 h="175">
                <a:moveTo>
                  <a:pt x="12" y="88"/>
                </a:moveTo>
                <a:cubicBezTo>
                  <a:pt x="14" y="88"/>
                  <a:pt x="16" y="86"/>
                  <a:pt x="16" y="84"/>
                </a:cubicBezTo>
                <a:cubicBezTo>
                  <a:pt x="16" y="81"/>
                  <a:pt x="14" y="80"/>
                  <a:pt x="12" y="80"/>
                </a:cubicBezTo>
                <a:cubicBezTo>
                  <a:pt x="9" y="80"/>
                  <a:pt x="8" y="81"/>
                  <a:pt x="8" y="84"/>
                </a:cubicBezTo>
                <a:cubicBezTo>
                  <a:pt x="8" y="86"/>
                  <a:pt x="9" y="88"/>
                  <a:pt x="12" y="88"/>
                </a:cubicBezTo>
                <a:close/>
                <a:moveTo>
                  <a:pt x="12" y="56"/>
                </a:moveTo>
                <a:cubicBezTo>
                  <a:pt x="14" y="56"/>
                  <a:pt x="16" y="54"/>
                  <a:pt x="16" y="52"/>
                </a:cubicBezTo>
                <a:cubicBezTo>
                  <a:pt x="16" y="49"/>
                  <a:pt x="14" y="48"/>
                  <a:pt x="12" y="48"/>
                </a:cubicBezTo>
                <a:cubicBezTo>
                  <a:pt x="9" y="48"/>
                  <a:pt x="8" y="49"/>
                  <a:pt x="8" y="52"/>
                </a:cubicBezTo>
                <a:cubicBezTo>
                  <a:pt x="8" y="54"/>
                  <a:pt x="9" y="56"/>
                  <a:pt x="12" y="56"/>
                </a:cubicBezTo>
                <a:close/>
                <a:moveTo>
                  <a:pt x="12" y="104"/>
                </a:moveTo>
                <a:cubicBezTo>
                  <a:pt x="14" y="104"/>
                  <a:pt x="16" y="102"/>
                  <a:pt x="16" y="100"/>
                </a:cubicBezTo>
                <a:cubicBezTo>
                  <a:pt x="16" y="97"/>
                  <a:pt x="14" y="96"/>
                  <a:pt x="12" y="96"/>
                </a:cubicBezTo>
                <a:cubicBezTo>
                  <a:pt x="9" y="96"/>
                  <a:pt x="8" y="97"/>
                  <a:pt x="8" y="100"/>
                </a:cubicBezTo>
                <a:cubicBezTo>
                  <a:pt x="8" y="102"/>
                  <a:pt x="9" y="104"/>
                  <a:pt x="12" y="104"/>
                </a:cubicBezTo>
                <a:close/>
                <a:moveTo>
                  <a:pt x="12" y="120"/>
                </a:moveTo>
                <a:cubicBezTo>
                  <a:pt x="14" y="120"/>
                  <a:pt x="16" y="118"/>
                  <a:pt x="16" y="116"/>
                </a:cubicBezTo>
                <a:cubicBezTo>
                  <a:pt x="16" y="113"/>
                  <a:pt x="14" y="112"/>
                  <a:pt x="12" y="112"/>
                </a:cubicBezTo>
                <a:cubicBezTo>
                  <a:pt x="9" y="112"/>
                  <a:pt x="8" y="113"/>
                  <a:pt x="8" y="116"/>
                </a:cubicBezTo>
                <a:cubicBezTo>
                  <a:pt x="8" y="118"/>
                  <a:pt x="9" y="120"/>
                  <a:pt x="12" y="120"/>
                </a:cubicBezTo>
                <a:close/>
                <a:moveTo>
                  <a:pt x="12" y="72"/>
                </a:moveTo>
                <a:cubicBezTo>
                  <a:pt x="14" y="72"/>
                  <a:pt x="16" y="70"/>
                  <a:pt x="16" y="68"/>
                </a:cubicBezTo>
                <a:cubicBezTo>
                  <a:pt x="16" y="65"/>
                  <a:pt x="14" y="64"/>
                  <a:pt x="12" y="64"/>
                </a:cubicBezTo>
                <a:cubicBezTo>
                  <a:pt x="9" y="64"/>
                  <a:pt x="8" y="65"/>
                  <a:pt x="8" y="68"/>
                </a:cubicBezTo>
                <a:cubicBezTo>
                  <a:pt x="8" y="70"/>
                  <a:pt x="9" y="72"/>
                  <a:pt x="12" y="72"/>
                </a:cubicBezTo>
                <a:close/>
                <a:moveTo>
                  <a:pt x="12" y="8"/>
                </a:moveTo>
                <a:cubicBezTo>
                  <a:pt x="14" y="8"/>
                  <a:pt x="16" y="6"/>
                  <a:pt x="16" y="4"/>
                </a:cubicBezTo>
                <a:cubicBezTo>
                  <a:pt x="16" y="1"/>
                  <a:pt x="14" y="0"/>
                  <a:pt x="12" y="0"/>
                </a:cubicBezTo>
                <a:cubicBezTo>
                  <a:pt x="9" y="0"/>
                  <a:pt x="8" y="1"/>
                  <a:pt x="8" y="4"/>
                </a:cubicBezTo>
                <a:cubicBezTo>
                  <a:pt x="8" y="6"/>
                  <a:pt x="9" y="8"/>
                  <a:pt x="12" y="8"/>
                </a:cubicBezTo>
                <a:close/>
                <a:moveTo>
                  <a:pt x="12" y="128"/>
                </a:moveTo>
                <a:cubicBezTo>
                  <a:pt x="9" y="128"/>
                  <a:pt x="8" y="129"/>
                  <a:pt x="8" y="132"/>
                </a:cubicBezTo>
                <a:cubicBezTo>
                  <a:pt x="8" y="134"/>
                  <a:pt x="9" y="136"/>
                  <a:pt x="12" y="136"/>
                </a:cubicBezTo>
                <a:cubicBezTo>
                  <a:pt x="14" y="136"/>
                  <a:pt x="16" y="134"/>
                  <a:pt x="16" y="132"/>
                </a:cubicBezTo>
                <a:cubicBezTo>
                  <a:pt x="16" y="129"/>
                  <a:pt x="14" y="128"/>
                  <a:pt x="12" y="128"/>
                </a:cubicBezTo>
                <a:close/>
                <a:moveTo>
                  <a:pt x="18" y="157"/>
                </a:moveTo>
                <a:cubicBezTo>
                  <a:pt x="14" y="154"/>
                  <a:pt x="8" y="154"/>
                  <a:pt x="4" y="157"/>
                </a:cubicBezTo>
                <a:cubicBezTo>
                  <a:pt x="0" y="161"/>
                  <a:pt x="0" y="167"/>
                  <a:pt x="4" y="171"/>
                </a:cubicBezTo>
                <a:cubicBezTo>
                  <a:pt x="8" y="175"/>
                  <a:pt x="14" y="175"/>
                  <a:pt x="18" y="171"/>
                </a:cubicBezTo>
                <a:cubicBezTo>
                  <a:pt x="22" y="167"/>
                  <a:pt x="22" y="161"/>
                  <a:pt x="18" y="157"/>
                </a:cubicBezTo>
                <a:close/>
                <a:moveTo>
                  <a:pt x="12" y="24"/>
                </a:moveTo>
                <a:cubicBezTo>
                  <a:pt x="14" y="24"/>
                  <a:pt x="16" y="22"/>
                  <a:pt x="16" y="20"/>
                </a:cubicBezTo>
                <a:cubicBezTo>
                  <a:pt x="16" y="17"/>
                  <a:pt x="14" y="16"/>
                  <a:pt x="12" y="16"/>
                </a:cubicBezTo>
                <a:cubicBezTo>
                  <a:pt x="9" y="16"/>
                  <a:pt x="8" y="17"/>
                  <a:pt x="8" y="20"/>
                </a:cubicBezTo>
                <a:cubicBezTo>
                  <a:pt x="8" y="22"/>
                  <a:pt x="9" y="24"/>
                  <a:pt x="12" y="24"/>
                </a:cubicBezTo>
                <a:close/>
                <a:moveTo>
                  <a:pt x="12" y="144"/>
                </a:moveTo>
                <a:cubicBezTo>
                  <a:pt x="10" y="144"/>
                  <a:pt x="8" y="145"/>
                  <a:pt x="8" y="148"/>
                </a:cubicBezTo>
                <a:cubicBezTo>
                  <a:pt x="8" y="150"/>
                  <a:pt x="10" y="152"/>
                  <a:pt x="12" y="152"/>
                </a:cubicBezTo>
                <a:cubicBezTo>
                  <a:pt x="14" y="152"/>
                  <a:pt x="16" y="150"/>
                  <a:pt x="16" y="148"/>
                </a:cubicBezTo>
                <a:cubicBezTo>
                  <a:pt x="16" y="145"/>
                  <a:pt x="14" y="144"/>
                  <a:pt x="12" y="144"/>
                </a:cubicBezTo>
                <a:close/>
                <a:moveTo>
                  <a:pt x="12" y="32"/>
                </a:moveTo>
                <a:cubicBezTo>
                  <a:pt x="9" y="32"/>
                  <a:pt x="8" y="33"/>
                  <a:pt x="8" y="36"/>
                </a:cubicBezTo>
                <a:cubicBezTo>
                  <a:pt x="8" y="38"/>
                  <a:pt x="9" y="40"/>
                  <a:pt x="12" y="40"/>
                </a:cubicBezTo>
                <a:cubicBezTo>
                  <a:pt x="14" y="40"/>
                  <a:pt x="16" y="38"/>
                  <a:pt x="16" y="36"/>
                </a:cubicBezTo>
                <a:cubicBezTo>
                  <a:pt x="16" y="33"/>
                  <a:pt x="14" y="32"/>
                  <a:pt x="12" y="32"/>
                </a:cubicBezTo>
                <a:close/>
              </a:path>
            </a:pathLst>
          </a:custGeom>
          <a:solidFill>
            <a:schemeClr val="accent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 name="Freeform 9"/>
          <p:cNvSpPr>
            <a:spLocks noEditPoints="1"/>
          </p:cNvSpPr>
          <p:nvPr/>
        </p:nvSpPr>
        <p:spPr bwMode="auto">
          <a:xfrm>
            <a:off x="7956273" y="3622579"/>
            <a:ext cx="66675" cy="555625"/>
          </a:xfrm>
          <a:custGeom>
            <a:avLst/>
            <a:gdLst>
              <a:gd name="T0" fmla="*/ 11 w 21"/>
              <a:gd name="T1" fmla="*/ 112 h 175"/>
              <a:gd name="T2" fmla="*/ 7 w 21"/>
              <a:gd name="T3" fmla="*/ 116 h 175"/>
              <a:gd name="T4" fmla="*/ 11 w 21"/>
              <a:gd name="T5" fmla="*/ 120 h 175"/>
              <a:gd name="T6" fmla="*/ 15 w 21"/>
              <a:gd name="T7" fmla="*/ 116 h 175"/>
              <a:gd name="T8" fmla="*/ 11 w 21"/>
              <a:gd name="T9" fmla="*/ 112 h 175"/>
              <a:gd name="T10" fmla="*/ 11 w 21"/>
              <a:gd name="T11" fmla="*/ 80 h 175"/>
              <a:gd name="T12" fmla="*/ 7 w 21"/>
              <a:gd name="T13" fmla="*/ 84 h 175"/>
              <a:gd name="T14" fmla="*/ 11 w 21"/>
              <a:gd name="T15" fmla="*/ 88 h 175"/>
              <a:gd name="T16" fmla="*/ 15 w 21"/>
              <a:gd name="T17" fmla="*/ 84 h 175"/>
              <a:gd name="T18" fmla="*/ 11 w 21"/>
              <a:gd name="T19" fmla="*/ 80 h 175"/>
              <a:gd name="T20" fmla="*/ 11 w 21"/>
              <a:gd name="T21" fmla="*/ 96 h 175"/>
              <a:gd name="T22" fmla="*/ 7 w 21"/>
              <a:gd name="T23" fmla="*/ 100 h 175"/>
              <a:gd name="T24" fmla="*/ 11 w 21"/>
              <a:gd name="T25" fmla="*/ 104 h 175"/>
              <a:gd name="T26" fmla="*/ 15 w 21"/>
              <a:gd name="T27" fmla="*/ 100 h 175"/>
              <a:gd name="T28" fmla="*/ 11 w 21"/>
              <a:gd name="T29" fmla="*/ 96 h 175"/>
              <a:gd name="T30" fmla="*/ 11 w 21"/>
              <a:gd name="T31" fmla="*/ 128 h 175"/>
              <a:gd name="T32" fmla="*/ 7 w 21"/>
              <a:gd name="T33" fmla="*/ 132 h 175"/>
              <a:gd name="T34" fmla="*/ 11 w 21"/>
              <a:gd name="T35" fmla="*/ 136 h 175"/>
              <a:gd name="T36" fmla="*/ 15 w 21"/>
              <a:gd name="T37" fmla="*/ 132 h 175"/>
              <a:gd name="T38" fmla="*/ 11 w 21"/>
              <a:gd name="T39" fmla="*/ 128 h 175"/>
              <a:gd name="T40" fmla="*/ 11 w 21"/>
              <a:gd name="T41" fmla="*/ 144 h 175"/>
              <a:gd name="T42" fmla="*/ 7 w 21"/>
              <a:gd name="T43" fmla="*/ 148 h 175"/>
              <a:gd name="T44" fmla="*/ 11 w 21"/>
              <a:gd name="T45" fmla="*/ 152 h 175"/>
              <a:gd name="T46" fmla="*/ 15 w 21"/>
              <a:gd name="T47" fmla="*/ 148 h 175"/>
              <a:gd name="T48" fmla="*/ 11 w 21"/>
              <a:gd name="T49" fmla="*/ 144 h 175"/>
              <a:gd name="T50" fmla="*/ 11 w 21"/>
              <a:gd name="T51" fmla="*/ 64 h 175"/>
              <a:gd name="T52" fmla="*/ 7 w 21"/>
              <a:gd name="T53" fmla="*/ 68 h 175"/>
              <a:gd name="T54" fmla="*/ 11 w 21"/>
              <a:gd name="T55" fmla="*/ 72 h 175"/>
              <a:gd name="T56" fmla="*/ 15 w 21"/>
              <a:gd name="T57" fmla="*/ 68 h 175"/>
              <a:gd name="T58" fmla="*/ 11 w 21"/>
              <a:gd name="T59" fmla="*/ 64 h 175"/>
              <a:gd name="T60" fmla="*/ 11 w 21"/>
              <a:gd name="T61" fmla="*/ 56 h 175"/>
              <a:gd name="T62" fmla="*/ 15 w 21"/>
              <a:gd name="T63" fmla="*/ 52 h 175"/>
              <a:gd name="T64" fmla="*/ 11 w 21"/>
              <a:gd name="T65" fmla="*/ 48 h 175"/>
              <a:gd name="T66" fmla="*/ 7 w 21"/>
              <a:gd name="T67" fmla="*/ 52 h 175"/>
              <a:gd name="T68" fmla="*/ 11 w 21"/>
              <a:gd name="T69" fmla="*/ 56 h 175"/>
              <a:gd name="T70" fmla="*/ 11 w 21"/>
              <a:gd name="T71" fmla="*/ 40 h 175"/>
              <a:gd name="T72" fmla="*/ 15 w 21"/>
              <a:gd name="T73" fmla="*/ 36 h 175"/>
              <a:gd name="T74" fmla="*/ 11 w 21"/>
              <a:gd name="T75" fmla="*/ 32 h 175"/>
              <a:gd name="T76" fmla="*/ 7 w 21"/>
              <a:gd name="T77" fmla="*/ 36 h 175"/>
              <a:gd name="T78" fmla="*/ 11 w 21"/>
              <a:gd name="T79" fmla="*/ 40 h 175"/>
              <a:gd name="T80" fmla="*/ 18 w 21"/>
              <a:gd name="T81" fmla="*/ 157 h 175"/>
              <a:gd name="T82" fmla="*/ 4 w 21"/>
              <a:gd name="T83" fmla="*/ 157 h 175"/>
              <a:gd name="T84" fmla="*/ 4 w 21"/>
              <a:gd name="T85" fmla="*/ 171 h 175"/>
              <a:gd name="T86" fmla="*/ 18 w 21"/>
              <a:gd name="T87" fmla="*/ 171 h 175"/>
              <a:gd name="T88" fmla="*/ 18 w 21"/>
              <a:gd name="T89" fmla="*/ 157 h 175"/>
              <a:gd name="T90" fmla="*/ 11 w 21"/>
              <a:gd name="T91" fmla="*/ 8 h 175"/>
              <a:gd name="T92" fmla="*/ 15 w 21"/>
              <a:gd name="T93" fmla="*/ 4 h 175"/>
              <a:gd name="T94" fmla="*/ 11 w 21"/>
              <a:gd name="T95" fmla="*/ 0 h 175"/>
              <a:gd name="T96" fmla="*/ 7 w 21"/>
              <a:gd name="T97" fmla="*/ 4 h 175"/>
              <a:gd name="T98" fmla="*/ 11 w 21"/>
              <a:gd name="T99" fmla="*/ 8 h 175"/>
              <a:gd name="T100" fmla="*/ 11 w 21"/>
              <a:gd name="T101" fmla="*/ 24 h 175"/>
              <a:gd name="T102" fmla="*/ 15 w 21"/>
              <a:gd name="T103" fmla="*/ 20 h 175"/>
              <a:gd name="T104" fmla="*/ 11 w 21"/>
              <a:gd name="T105" fmla="*/ 16 h 175"/>
              <a:gd name="T106" fmla="*/ 7 w 21"/>
              <a:gd name="T107" fmla="*/ 20 h 175"/>
              <a:gd name="T108" fmla="*/ 11 w 21"/>
              <a:gd name="T109" fmla="*/ 2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112"/>
                </a:moveTo>
                <a:cubicBezTo>
                  <a:pt x="9" y="112"/>
                  <a:pt x="7" y="113"/>
                  <a:pt x="7" y="116"/>
                </a:cubicBezTo>
                <a:cubicBezTo>
                  <a:pt x="7" y="118"/>
                  <a:pt x="9" y="120"/>
                  <a:pt x="11" y="120"/>
                </a:cubicBezTo>
                <a:cubicBezTo>
                  <a:pt x="14" y="120"/>
                  <a:pt x="15" y="118"/>
                  <a:pt x="15" y="116"/>
                </a:cubicBezTo>
                <a:cubicBezTo>
                  <a:pt x="15" y="113"/>
                  <a:pt x="14" y="112"/>
                  <a:pt x="11" y="112"/>
                </a:cubicBezTo>
                <a:close/>
                <a:moveTo>
                  <a:pt x="11" y="80"/>
                </a:moveTo>
                <a:cubicBezTo>
                  <a:pt x="9" y="80"/>
                  <a:pt x="7" y="81"/>
                  <a:pt x="7" y="84"/>
                </a:cubicBezTo>
                <a:cubicBezTo>
                  <a:pt x="7" y="86"/>
                  <a:pt x="9" y="88"/>
                  <a:pt x="11" y="88"/>
                </a:cubicBezTo>
                <a:cubicBezTo>
                  <a:pt x="14" y="88"/>
                  <a:pt x="15" y="86"/>
                  <a:pt x="15" y="84"/>
                </a:cubicBezTo>
                <a:cubicBezTo>
                  <a:pt x="15" y="81"/>
                  <a:pt x="14" y="80"/>
                  <a:pt x="11" y="80"/>
                </a:cubicBezTo>
                <a:close/>
                <a:moveTo>
                  <a:pt x="11" y="96"/>
                </a:moveTo>
                <a:cubicBezTo>
                  <a:pt x="9" y="96"/>
                  <a:pt x="7" y="97"/>
                  <a:pt x="7" y="100"/>
                </a:cubicBezTo>
                <a:cubicBezTo>
                  <a:pt x="7" y="102"/>
                  <a:pt x="9" y="104"/>
                  <a:pt x="11" y="104"/>
                </a:cubicBezTo>
                <a:cubicBezTo>
                  <a:pt x="14" y="104"/>
                  <a:pt x="15" y="102"/>
                  <a:pt x="15" y="100"/>
                </a:cubicBezTo>
                <a:cubicBezTo>
                  <a:pt x="15" y="97"/>
                  <a:pt x="14" y="96"/>
                  <a:pt x="11" y="96"/>
                </a:cubicBezTo>
                <a:close/>
                <a:moveTo>
                  <a:pt x="11" y="128"/>
                </a:moveTo>
                <a:cubicBezTo>
                  <a:pt x="9" y="128"/>
                  <a:pt x="7" y="129"/>
                  <a:pt x="7" y="132"/>
                </a:cubicBezTo>
                <a:cubicBezTo>
                  <a:pt x="7" y="134"/>
                  <a:pt x="9" y="136"/>
                  <a:pt x="11" y="136"/>
                </a:cubicBezTo>
                <a:cubicBezTo>
                  <a:pt x="14" y="136"/>
                  <a:pt x="15" y="134"/>
                  <a:pt x="15" y="132"/>
                </a:cubicBezTo>
                <a:cubicBezTo>
                  <a:pt x="15" y="129"/>
                  <a:pt x="14" y="128"/>
                  <a:pt x="11" y="128"/>
                </a:cubicBezTo>
                <a:close/>
                <a:moveTo>
                  <a:pt x="11" y="144"/>
                </a:moveTo>
                <a:cubicBezTo>
                  <a:pt x="9" y="144"/>
                  <a:pt x="7" y="145"/>
                  <a:pt x="7" y="148"/>
                </a:cubicBezTo>
                <a:cubicBezTo>
                  <a:pt x="7" y="150"/>
                  <a:pt x="9" y="152"/>
                  <a:pt x="11" y="152"/>
                </a:cubicBezTo>
                <a:cubicBezTo>
                  <a:pt x="14" y="152"/>
                  <a:pt x="15" y="150"/>
                  <a:pt x="15" y="148"/>
                </a:cubicBezTo>
                <a:cubicBezTo>
                  <a:pt x="15" y="145"/>
                  <a:pt x="14" y="144"/>
                  <a:pt x="11" y="144"/>
                </a:cubicBezTo>
                <a:close/>
                <a:moveTo>
                  <a:pt x="11" y="64"/>
                </a:moveTo>
                <a:cubicBezTo>
                  <a:pt x="9" y="64"/>
                  <a:pt x="7" y="65"/>
                  <a:pt x="7" y="68"/>
                </a:cubicBezTo>
                <a:cubicBezTo>
                  <a:pt x="7" y="70"/>
                  <a:pt x="9" y="72"/>
                  <a:pt x="11" y="72"/>
                </a:cubicBezTo>
                <a:cubicBezTo>
                  <a:pt x="14" y="72"/>
                  <a:pt x="15" y="70"/>
                  <a:pt x="15" y="68"/>
                </a:cubicBezTo>
                <a:cubicBezTo>
                  <a:pt x="15" y="65"/>
                  <a:pt x="14" y="64"/>
                  <a:pt x="11" y="64"/>
                </a:cubicBezTo>
                <a:close/>
                <a:moveTo>
                  <a:pt x="11" y="56"/>
                </a:moveTo>
                <a:cubicBezTo>
                  <a:pt x="14" y="56"/>
                  <a:pt x="15" y="54"/>
                  <a:pt x="15" y="52"/>
                </a:cubicBezTo>
                <a:cubicBezTo>
                  <a:pt x="15" y="49"/>
                  <a:pt x="14" y="48"/>
                  <a:pt x="11" y="48"/>
                </a:cubicBezTo>
                <a:cubicBezTo>
                  <a:pt x="9" y="48"/>
                  <a:pt x="7" y="49"/>
                  <a:pt x="7" y="52"/>
                </a:cubicBezTo>
                <a:cubicBezTo>
                  <a:pt x="7" y="54"/>
                  <a:pt x="9" y="56"/>
                  <a:pt x="11" y="56"/>
                </a:cubicBezTo>
                <a:close/>
                <a:moveTo>
                  <a:pt x="11" y="40"/>
                </a:moveTo>
                <a:cubicBezTo>
                  <a:pt x="14" y="40"/>
                  <a:pt x="15" y="38"/>
                  <a:pt x="15" y="36"/>
                </a:cubicBezTo>
                <a:cubicBezTo>
                  <a:pt x="15" y="33"/>
                  <a:pt x="14" y="32"/>
                  <a:pt x="11" y="32"/>
                </a:cubicBezTo>
                <a:cubicBezTo>
                  <a:pt x="9" y="32"/>
                  <a:pt x="7" y="33"/>
                  <a:pt x="7" y="36"/>
                </a:cubicBezTo>
                <a:cubicBezTo>
                  <a:pt x="7" y="38"/>
                  <a:pt x="9" y="40"/>
                  <a:pt x="11" y="40"/>
                </a:cubicBezTo>
                <a:close/>
                <a:moveTo>
                  <a:pt x="18" y="157"/>
                </a:moveTo>
                <a:cubicBezTo>
                  <a:pt x="14" y="154"/>
                  <a:pt x="8" y="154"/>
                  <a:pt x="4" y="157"/>
                </a:cubicBezTo>
                <a:cubicBezTo>
                  <a:pt x="0" y="161"/>
                  <a:pt x="0" y="167"/>
                  <a:pt x="4" y="171"/>
                </a:cubicBezTo>
                <a:cubicBezTo>
                  <a:pt x="8" y="175"/>
                  <a:pt x="14" y="175"/>
                  <a:pt x="18" y="171"/>
                </a:cubicBezTo>
                <a:cubicBezTo>
                  <a:pt x="21" y="167"/>
                  <a:pt x="21" y="161"/>
                  <a:pt x="18" y="157"/>
                </a:cubicBezTo>
                <a:close/>
                <a:moveTo>
                  <a:pt x="11" y="8"/>
                </a:moveTo>
                <a:cubicBezTo>
                  <a:pt x="14" y="8"/>
                  <a:pt x="15" y="6"/>
                  <a:pt x="15" y="4"/>
                </a:cubicBezTo>
                <a:cubicBezTo>
                  <a:pt x="15" y="1"/>
                  <a:pt x="14" y="0"/>
                  <a:pt x="11" y="0"/>
                </a:cubicBezTo>
                <a:cubicBezTo>
                  <a:pt x="9" y="0"/>
                  <a:pt x="7" y="1"/>
                  <a:pt x="7" y="4"/>
                </a:cubicBezTo>
                <a:cubicBezTo>
                  <a:pt x="7" y="6"/>
                  <a:pt x="9" y="8"/>
                  <a:pt x="11" y="8"/>
                </a:cubicBezTo>
                <a:close/>
                <a:moveTo>
                  <a:pt x="11" y="24"/>
                </a:moveTo>
                <a:cubicBezTo>
                  <a:pt x="14" y="24"/>
                  <a:pt x="15" y="22"/>
                  <a:pt x="15" y="20"/>
                </a:cubicBezTo>
                <a:cubicBezTo>
                  <a:pt x="15" y="17"/>
                  <a:pt x="14" y="16"/>
                  <a:pt x="11" y="16"/>
                </a:cubicBezTo>
                <a:cubicBezTo>
                  <a:pt x="9" y="16"/>
                  <a:pt x="7" y="17"/>
                  <a:pt x="7" y="20"/>
                </a:cubicBezTo>
                <a:cubicBezTo>
                  <a:pt x="7" y="22"/>
                  <a:pt x="9" y="24"/>
                  <a:pt x="11" y="24"/>
                </a:cubicBezTo>
                <a:close/>
              </a:path>
            </a:pathLst>
          </a:custGeom>
          <a:solidFill>
            <a:schemeClr val="accent3"/>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 name="Freeform 10"/>
          <p:cNvSpPr>
            <a:spLocks noEditPoints="1"/>
          </p:cNvSpPr>
          <p:nvPr/>
        </p:nvSpPr>
        <p:spPr bwMode="auto">
          <a:xfrm>
            <a:off x="9769699" y="3660191"/>
            <a:ext cx="66675" cy="555625"/>
          </a:xfrm>
          <a:custGeom>
            <a:avLst/>
            <a:gdLst>
              <a:gd name="T0" fmla="*/ 11 w 21"/>
              <a:gd name="T1" fmla="*/ 88 h 175"/>
              <a:gd name="T2" fmla="*/ 15 w 21"/>
              <a:gd name="T3" fmla="*/ 84 h 175"/>
              <a:gd name="T4" fmla="*/ 11 w 21"/>
              <a:gd name="T5" fmla="*/ 80 h 175"/>
              <a:gd name="T6" fmla="*/ 7 w 21"/>
              <a:gd name="T7" fmla="*/ 84 h 175"/>
              <a:gd name="T8" fmla="*/ 11 w 21"/>
              <a:gd name="T9" fmla="*/ 88 h 175"/>
              <a:gd name="T10" fmla="*/ 11 w 21"/>
              <a:gd name="T11" fmla="*/ 104 h 175"/>
              <a:gd name="T12" fmla="*/ 15 w 21"/>
              <a:gd name="T13" fmla="*/ 100 h 175"/>
              <a:gd name="T14" fmla="*/ 11 w 21"/>
              <a:gd name="T15" fmla="*/ 96 h 175"/>
              <a:gd name="T16" fmla="*/ 7 w 21"/>
              <a:gd name="T17" fmla="*/ 100 h 175"/>
              <a:gd name="T18" fmla="*/ 11 w 21"/>
              <a:gd name="T19" fmla="*/ 104 h 175"/>
              <a:gd name="T20" fmla="*/ 11 w 21"/>
              <a:gd name="T21" fmla="*/ 72 h 175"/>
              <a:gd name="T22" fmla="*/ 15 w 21"/>
              <a:gd name="T23" fmla="*/ 68 h 175"/>
              <a:gd name="T24" fmla="*/ 11 w 21"/>
              <a:gd name="T25" fmla="*/ 64 h 175"/>
              <a:gd name="T26" fmla="*/ 7 w 21"/>
              <a:gd name="T27" fmla="*/ 68 h 175"/>
              <a:gd name="T28" fmla="*/ 11 w 21"/>
              <a:gd name="T29" fmla="*/ 72 h 175"/>
              <a:gd name="T30" fmla="*/ 15 w 21"/>
              <a:gd name="T31" fmla="*/ 52 h 175"/>
              <a:gd name="T32" fmla="*/ 11 w 21"/>
              <a:gd name="T33" fmla="*/ 48 h 175"/>
              <a:gd name="T34" fmla="*/ 7 w 21"/>
              <a:gd name="T35" fmla="*/ 52 h 175"/>
              <a:gd name="T36" fmla="*/ 11 w 21"/>
              <a:gd name="T37" fmla="*/ 56 h 175"/>
              <a:gd name="T38" fmla="*/ 15 w 21"/>
              <a:gd name="T39" fmla="*/ 52 h 175"/>
              <a:gd name="T40" fmla="*/ 11 w 21"/>
              <a:gd name="T41" fmla="*/ 120 h 175"/>
              <a:gd name="T42" fmla="*/ 15 w 21"/>
              <a:gd name="T43" fmla="*/ 116 h 175"/>
              <a:gd name="T44" fmla="*/ 11 w 21"/>
              <a:gd name="T45" fmla="*/ 112 h 175"/>
              <a:gd name="T46" fmla="*/ 7 w 21"/>
              <a:gd name="T47" fmla="*/ 116 h 175"/>
              <a:gd name="T48" fmla="*/ 11 w 21"/>
              <a:gd name="T49" fmla="*/ 120 h 175"/>
              <a:gd name="T50" fmla="*/ 11 w 21"/>
              <a:gd name="T51" fmla="*/ 8 h 175"/>
              <a:gd name="T52" fmla="*/ 15 w 21"/>
              <a:gd name="T53" fmla="*/ 4 h 175"/>
              <a:gd name="T54" fmla="*/ 11 w 21"/>
              <a:gd name="T55" fmla="*/ 0 h 175"/>
              <a:gd name="T56" fmla="*/ 7 w 21"/>
              <a:gd name="T57" fmla="*/ 4 h 175"/>
              <a:gd name="T58" fmla="*/ 11 w 21"/>
              <a:gd name="T59" fmla="*/ 8 h 175"/>
              <a:gd name="T60" fmla="*/ 11 w 21"/>
              <a:gd name="T61" fmla="*/ 128 h 175"/>
              <a:gd name="T62" fmla="*/ 7 w 21"/>
              <a:gd name="T63" fmla="*/ 132 h 175"/>
              <a:gd name="T64" fmla="*/ 11 w 21"/>
              <a:gd name="T65" fmla="*/ 136 h 175"/>
              <a:gd name="T66" fmla="*/ 15 w 21"/>
              <a:gd name="T67" fmla="*/ 132 h 175"/>
              <a:gd name="T68" fmla="*/ 11 w 21"/>
              <a:gd name="T69" fmla="*/ 128 h 175"/>
              <a:gd name="T70" fmla="*/ 17 w 21"/>
              <a:gd name="T71" fmla="*/ 157 h 175"/>
              <a:gd name="T72" fmla="*/ 4 w 21"/>
              <a:gd name="T73" fmla="*/ 157 h 175"/>
              <a:gd name="T74" fmla="*/ 4 w 21"/>
              <a:gd name="T75" fmla="*/ 171 h 175"/>
              <a:gd name="T76" fmla="*/ 17 w 21"/>
              <a:gd name="T77" fmla="*/ 171 h 175"/>
              <a:gd name="T78" fmla="*/ 17 w 21"/>
              <a:gd name="T79" fmla="*/ 157 h 175"/>
              <a:gd name="T80" fmla="*/ 15 w 21"/>
              <a:gd name="T81" fmla="*/ 20 h 175"/>
              <a:gd name="T82" fmla="*/ 11 w 21"/>
              <a:gd name="T83" fmla="*/ 16 h 175"/>
              <a:gd name="T84" fmla="*/ 7 w 21"/>
              <a:gd name="T85" fmla="*/ 20 h 175"/>
              <a:gd name="T86" fmla="*/ 11 w 21"/>
              <a:gd name="T87" fmla="*/ 24 h 175"/>
              <a:gd name="T88" fmla="*/ 15 w 21"/>
              <a:gd name="T89" fmla="*/ 20 h 175"/>
              <a:gd name="T90" fmla="*/ 11 w 21"/>
              <a:gd name="T91" fmla="*/ 152 h 175"/>
              <a:gd name="T92" fmla="*/ 15 w 21"/>
              <a:gd name="T93" fmla="*/ 148 h 175"/>
              <a:gd name="T94" fmla="*/ 11 w 21"/>
              <a:gd name="T95" fmla="*/ 144 h 175"/>
              <a:gd name="T96" fmla="*/ 7 w 21"/>
              <a:gd name="T97" fmla="*/ 148 h 175"/>
              <a:gd name="T98" fmla="*/ 11 w 21"/>
              <a:gd name="T99" fmla="*/ 152 h 175"/>
              <a:gd name="T100" fmla="*/ 11 w 21"/>
              <a:gd name="T101" fmla="*/ 32 h 175"/>
              <a:gd name="T102" fmla="*/ 7 w 21"/>
              <a:gd name="T103" fmla="*/ 36 h 175"/>
              <a:gd name="T104" fmla="*/ 11 w 21"/>
              <a:gd name="T105" fmla="*/ 40 h 175"/>
              <a:gd name="T106" fmla="*/ 15 w 21"/>
              <a:gd name="T107" fmla="*/ 36 h 175"/>
              <a:gd name="T108" fmla="*/ 11 w 21"/>
              <a:gd name="T109"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88"/>
                </a:moveTo>
                <a:cubicBezTo>
                  <a:pt x="13" y="88"/>
                  <a:pt x="15" y="86"/>
                  <a:pt x="15" y="84"/>
                </a:cubicBezTo>
                <a:cubicBezTo>
                  <a:pt x="15" y="81"/>
                  <a:pt x="13" y="80"/>
                  <a:pt x="11" y="80"/>
                </a:cubicBezTo>
                <a:cubicBezTo>
                  <a:pt x="9" y="80"/>
                  <a:pt x="7" y="81"/>
                  <a:pt x="7" y="84"/>
                </a:cubicBezTo>
                <a:cubicBezTo>
                  <a:pt x="7" y="86"/>
                  <a:pt x="9" y="88"/>
                  <a:pt x="11" y="88"/>
                </a:cubicBezTo>
                <a:close/>
                <a:moveTo>
                  <a:pt x="11" y="104"/>
                </a:moveTo>
                <a:cubicBezTo>
                  <a:pt x="13" y="104"/>
                  <a:pt x="15" y="102"/>
                  <a:pt x="15" y="100"/>
                </a:cubicBezTo>
                <a:cubicBezTo>
                  <a:pt x="15" y="97"/>
                  <a:pt x="13" y="96"/>
                  <a:pt x="11" y="96"/>
                </a:cubicBezTo>
                <a:cubicBezTo>
                  <a:pt x="9" y="96"/>
                  <a:pt x="7" y="97"/>
                  <a:pt x="7" y="100"/>
                </a:cubicBezTo>
                <a:cubicBezTo>
                  <a:pt x="7" y="102"/>
                  <a:pt x="9" y="104"/>
                  <a:pt x="11" y="104"/>
                </a:cubicBezTo>
                <a:close/>
                <a:moveTo>
                  <a:pt x="11" y="72"/>
                </a:moveTo>
                <a:cubicBezTo>
                  <a:pt x="13" y="72"/>
                  <a:pt x="15" y="70"/>
                  <a:pt x="15" y="68"/>
                </a:cubicBezTo>
                <a:cubicBezTo>
                  <a:pt x="15" y="65"/>
                  <a:pt x="13" y="64"/>
                  <a:pt x="11" y="64"/>
                </a:cubicBezTo>
                <a:cubicBezTo>
                  <a:pt x="9" y="64"/>
                  <a:pt x="7" y="65"/>
                  <a:pt x="7" y="68"/>
                </a:cubicBezTo>
                <a:cubicBezTo>
                  <a:pt x="7" y="70"/>
                  <a:pt x="9" y="72"/>
                  <a:pt x="11" y="72"/>
                </a:cubicBezTo>
                <a:close/>
                <a:moveTo>
                  <a:pt x="15" y="52"/>
                </a:moveTo>
                <a:cubicBezTo>
                  <a:pt x="15" y="49"/>
                  <a:pt x="13" y="48"/>
                  <a:pt x="11" y="48"/>
                </a:cubicBezTo>
                <a:cubicBezTo>
                  <a:pt x="9" y="48"/>
                  <a:pt x="7" y="49"/>
                  <a:pt x="7" y="52"/>
                </a:cubicBezTo>
                <a:cubicBezTo>
                  <a:pt x="7" y="54"/>
                  <a:pt x="9" y="56"/>
                  <a:pt x="11" y="56"/>
                </a:cubicBezTo>
                <a:cubicBezTo>
                  <a:pt x="13" y="56"/>
                  <a:pt x="15" y="54"/>
                  <a:pt x="15" y="52"/>
                </a:cubicBezTo>
                <a:close/>
                <a:moveTo>
                  <a:pt x="11" y="120"/>
                </a:moveTo>
                <a:cubicBezTo>
                  <a:pt x="13" y="120"/>
                  <a:pt x="15" y="118"/>
                  <a:pt x="15" y="116"/>
                </a:cubicBezTo>
                <a:cubicBezTo>
                  <a:pt x="15" y="113"/>
                  <a:pt x="13" y="112"/>
                  <a:pt x="11" y="112"/>
                </a:cubicBezTo>
                <a:cubicBezTo>
                  <a:pt x="9" y="112"/>
                  <a:pt x="7" y="113"/>
                  <a:pt x="7" y="116"/>
                </a:cubicBezTo>
                <a:cubicBezTo>
                  <a:pt x="7" y="118"/>
                  <a:pt x="9" y="120"/>
                  <a:pt x="11" y="120"/>
                </a:cubicBezTo>
                <a:close/>
                <a:moveTo>
                  <a:pt x="11" y="8"/>
                </a:moveTo>
                <a:cubicBezTo>
                  <a:pt x="13" y="8"/>
                  <a:pt x="15" y="6"/>
                  <a:pt x="15" y="4"/>
                </a:cubicBezTo>
                <a:cubicBezTo>
                  <a:pt x="15" y="1"/>
                  <a:pt x="13" y="0"/>
                  <a:pt x="11" y="0"/>
                </a:cubicBezTo>
                <a:cubicBezTo>
                  <a:pt x="9" y="0"/>
                  <a:pt x="7" y="1"/>
                  <a:pt x="7" y="4"/>
                </a:cubicBezTo>
                <a:cubicBezTo>
                  <a:pt x="7" y="6"/>
                  <a:pt x="9" y="8"/>
                  <a:pt x="11" y="8"/>
                </a:cubicBezTo>
                <a:close/>
                <a:moveTo>
                  <a:pt x="11" y="128"/>
                </a:moveTo>
                <a:cubicBezTo>
                  <a:pt x="9" y="128"/>
                  <a:pt x="7" y="129"/>
                  <a:pt x="7" y="132"/>
                </a:cubicBezTo>
                <a:cubicBezTo>
                  <a:pt x="7" y="134"/>
                  <a:pt x="9" y="136"/>
                  <a:pt x="11" y="136"/>
                </a:cubicBezTo>
                <a:cubicBezTo>
                  <a:pt x="13" y="136"/>
                  <a:pt x="15" y="134"/>
                  <a:pt x="15" y="132"/>
                </a:cubicBezTo>
                <a:cubicBezTo>
                  <a:pt x="15" y="129"/>
                  <a:pt x="13" y="128"/>
                  <a:pt x="11" y="128"/>
                </a:cubicBezTo>
                <a:close/>
                <a:moveTo>
                  <a:pt x="17" y="157"/>
                </a:moveTo>
                <a:cubicBezTo>
                  <a:pt x="13" y="154"/>
                  <a:pt x="7" y="154"/>
                  <a:pt x="4" y="157"/>
                </a:cubicBezTo>
                <a:cubicBezTo>
                  <a:pt x="0" y="161"/>
                  <a:pt x="0" y="167"/>
                  <a:pt x="4" y="171"/>
                </a:cubicBezTo>
                <a:cubicBezTo>
                  <a:pt x="7" y="175"/>
                  <a:pt x="13" y="175"/>
                  <a:pt x="17" y="171"/>
                </a:cubicBezTo>
                <a:cubicBezTo>
                  <a:pt x="21" y="167"/>
                  <a:pt x="21" y="161"/>
                  <a:pt x="17" y="157"/>
                </a:cubicBezTo>
                <a:close/>
                <a:moveTo>
                  <a:pt x="15" y="20"/>
                </a:moveTo>
                <a:cubicBezTo>
                  <a:pt x="15" y="17"/>
                  <a:pt x="13" y="16"/>
                  <a:pt x="11" y="16"/>
                </a:cubicBezTo>
                <a:cubicBezTo>
                  <a:pt x="9" y="16"/>
                  <a:pt x="7" y="17"/>
                  <a:pt x="7" y="20"/>
                </a:cubicBezTo>
                <a:cubicBezTo>
                  <a:pt x="7" y="22"/>
                  <a:pt x="9" y="24"/>
                  <a:pt x="11" y="24"/>
                </a:cubicBezTo>
                <a:cubicBezTo>
                  <a:pt x="13" y="24"/>
                  <a:pt x="15" y="22"/>
                  <a:pt x="15" y="20"/>
                </a:cubicBezTo>
                <a:close/>
                <a:moveTo>
                  <a:pt x="11" y="152"/>
                </a:moveTo>
                <a:cubicBezTo>
                  <a:pt x="13" y="152"/>
                  <a:pt x="15" y="150"/>
                  <a:pt x="15" y="148"/>
                </a:cubicBezTo>
                <a:cubicBezTo>
                  <a:pt x="15" y="145"/>
                  <a:pt x="13" y="144"/>
                  <a:pt x="11" y="144"/>
                </a:cubicBezTo>
                <a:cubicBezTo>
                  <a:pt x="9" y="144"/>
                  <a:pt x="7" y="145"/>
                  <a:pt x="7" y="148"/>
                </a:cubicBezTo>
                <a:cubicBezTo>
                  <a:pt x="7" y="150"/>
                  <a:pt x="9" y="152"/>
                  <a:pt x="11" y="152"/>
                </a:cubicBezTo>
                <a:close/>
                <a:moveTo>
                  <a:pt x="11" y="32"/>
                </a:moveTo>
                <a:cubicBezTo>
                  <a:pt x="9" y="32"/>
                  <a:pt x="7" y="33"/>
                  <a:pt x="7" y="36"/>
                </a:cubicBezTo>
                <a:cubicBezTo>
                  <a:pt x="7" y="38"/>
                  <a:pt x="9" y="40"/>
                  <a:pt x="11" y="40"/>
                </a:cubicBezTo>
                <a:cubicBezTo>
                  <a:pt x="13" y="40"/>
                  <a:pt x="15" y="38"/>
                  <a:pt x="15" y="36"/>
                </a:cubicBezTo>
                <a:cubicBezTo>
                  <a:pt x="15" y="33"/>
                  <a:pt x="13" y="32"/>
                  <a:pt x="11" y="32"/>
                </a:cubicBezTo>
                <a:close/>
              </a:path>
            </a:pathLst>
          </a:custGeom>
          <a:solidFill>
            <a:schemeClr val="accent6"/>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0" name="Freeform 14"/>
          <p:cNvSpPr>
            <a:spLocks noEditPoints="1"/>
          </p:cNvSpPr>
          <p:nvPr/>
        </p:nvSpPr>
        <p:spPr bwMode="auto">
          <a:xfrm>
            <a:off x="4289425" y="2730065"/>
            <a:ext cx="400051" cy="504825"/>
          </a:xfrm>
          <a:custGeom>
            <a:avLst/>
            <a:gdLst>
              <a:gd name="T0" fmla="*/ 182 w 252"/>
              <a:gd name="T1" fmla="*/ 92 h 318"/>
              <a:gd name="T2" fmla="*/ 44 w 252"/>
              <a:gd name="T3" fmla="*/ 92 h 318"/>
              <a:gd name="T4" fmla="*/ 44 w 252"/>
              <a:gd name="T5" fmla="*/ 112 h 318"/>
              <a:gd name="T6" fmla="*/ 182 w 252"/>
              <a:gd name="T7" fmla="*/ 112 h 318"/>
              <a:gd name="T8" fmla="*/ 182 w 252"/>
              <a:gd name="T9" fmla="*/ 92 h 318"/>
              <a:gd name="T10" fmla="*/ 182 w 252"/>
              <a:gd name="T11" fmla="*/ 52 h 318"/>
              <a:gd name="T12" fmla="*/ 44 w 252"/>
              <a:gd name="T13" fmla="*/ 52 h 318"/>
              <a:gd name="T14" fmla="*/ 44 w 252"/>
              <a:gd name="T15" fmla="*/ 72 h 318"/>
              <a:gd name="T16" fmla="*/ 182 w 252"/>
              <a:gd name="T17" fmla="*/ 72 h 318"/>
              <a:gd name="T18" fmla="*/ 182 w 252"/>
              <a:gd name="T19" fmla="*/ 52 h 318"/>
              <a:gd name="T20" fmla="*/ 182 w 252"/>
              <a:gd name="T21" fmla="*/ 130 h 318"/>
              <a:gd name="T22" fmla="*/ 44 w 252"/>
              <a:gd name="T23" fmla="*/ 130 h 318"/>
              <a:gd name="T24" fmla="*/ 44 w 252"/>
              <a:gd name="T25" fmla="*/ 150 h 318"/>
              <a:gd name="T26" fmla="*/ 182 w 252"/>
              <a:gd name="T27" fmla="*/ 150 h 318"/>
              <a:gd name="T28" fmla="*/ 182 w 252"/>
              <a:gd name="T29" fmla="*/ 130 h 318"/>
              <a:gd name="T30" fmla="*/ 44 w 252"/>
              <a:gd name="T31" fmla="*/ 190 h 318"/>
              <a:gd name="T32" fmla="*/ 112 w 252"/>
              <a:gd name="T33" fmla="*/ 190 h 318"/>
              <a:gd name="T34" fmla="*/ 112 w 252"/>
              <a:gd name="T35" fmla="*/ 170 h 318"/>
              <a:gd name="T36" fmla="*/ 44 w 252"/>
              <a:gd name="T37" fmla="*/ 170 h 318"/>
              <a:gd name="T38" fmla="*/ 44 w 252"/>
              <a:gd name="T39" fmla="*/ 190 h 318"/>
              <a:gd name="T40" fmla="*/ 224 w 252"/>
              <a:gd name="T41" fmla="*/ 28 h 318"/>
              <a:gd name="T42" fmla="*/ 224 w 252"/>
              <a:gd name="T43" fmla="*/ 0 h 318"/>
              <a:gd name="T44" fmla="*/ 0 w 252"/>
              <a:gd name="T45" fmla="*/ 0 h 318"/>
              <a:gd name="T46" fmla="*/ 0 w 252"/>
              <a:gd name="T47" fmla="*/ 290 h 318"/>
              <a:gd name="T48" fmla="*/ 28 w 252"/>
              <a:gd name="T49" fmla="*/ 290 h 318"/>
              <a:gd name="T50" fmla="*/ 28 w 252"/>
              <a:gd name="T51" fmla="*/ 318 h 318"/>
              <a:gd name="T52" fmla="*/ 252 w 252"/>
              <a:gd name="T53" fmla="*/ 318 h 318"/>
              <a:gd name="T54" fmla="*/ 252 w 252"/>
              <a:gd name="T55" fmla="*/ 28 h 318"/>
              <a:gd name="T56" fmla="*/ 224 w 252"/>
              <a:gd name="T57" fmla="*/ 28 h 318"/>
              <a:gd name="T58" fmla="*/ 16 w 252"/>
              <a:gd name="T59" fmla="*/ 274 h 318"/>
              <a:gd name="T60" fmla="*/ 16 w 252"/>
              <a:gd name="T61" fmla="*/ 16 h 318"/>
              <a:gd name="T62" fmla="*/ 210 w 252"/>
              <a:gd name="T63" fmla="*/ 16 h 318"/>
              <a:gd name="T64" fmla="*/ 210 w 252"/>
              <a:gd name="T65" fmla="*/ 208 h 318"/>
              <a:gd name="T66" fmla="*/ 144 w 252"/>
              <a:gd name="T67" fmla="*/ 208 h 318"/>
              <a:gd name="T68" fmla="*/ 144 w 252"/>
              <a:gd name="T69" fmla="*/ 274 h 318"/>
              <a:gd name="T70" fmla="*/ 16 w 252"/>
              <a:gd name="T71" fmla="*/ 274 h 318"/>
              <a:gd name="T72" fmla="*/ 238 w 252"/>
              <a:gd name="T73" fmla="*/ 302 h 318"/>
              <a:gd name="T74" fmla="*/ 44 w 252"/>
              <a:gd name="T75" fmla="*/ 302 h 318"/>
              <a:gd name="T76" fmla="*/ 44 w 252"/>
              <a:gd name="T77" fmla="*/ 290 h 318"/>
              <a:gd name="T78" fmla="*/ 150 w 252"/>
              <a:gd name="T79" fmla="*/ 290 h 318"/>
              <a:gd name="T80" fmla="*/ 224 w 252"/>
              <a:gd name="T81" fmla="*/ 216 h 318"/>
              <a:gd name="T82" fmla="*/ 224 w 252"/>
              <a:gd name="T83" fmla="*/ 44 h 318"/>
              <a:gd name="T84" fmla="*/ 238 w 252"/>
              <a:gd name="T85" fmla="*/ 44 h 318"/>
              <a:gd name="T86" fmla="*/ 238 w 252"/>
              <a:gd name="T87" fmla="*/ 30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318">
                <a:moveTo>
                  <a:pt x="182" y="92"/>
                </a:moveTo>
                <a:lnTo>
                  <a:pt x="44" y="92"/>
                </a:lnTo>
                <a:lnTo>
                  <a:pt x="44" y="112"/>
                </a:lnTo>
                <a:lnTo>
                  <a:pt x="182" y="112"/>
                </a:lnTo>
                <a:lnTo>
                  <a:pt x="182" y="92"/>
                </a:lnTo>
                <a:close/>
                <a:moveTo>
                  <a:pt x="182" y="52"/>
                </a:moveTo>
                <a:lnTo>
                  <a:pt x="44" y="52"/>
                </a:lnTo>
                <a:lnTo>
                  <a:pt x="44" y="72"/>
                </a:lnTo>
                <a:lnTo>
                  <a:pt x="182" y="72"/>
                </a:lnTo>
                <a:lnTo>
                  <a:pt x="182" y="52"/>
                </a:lnTo>
                <a:close/>
                <a:moveTo>
                  <a:pt x="182" y="130"/>
                </a:moveTo>
                <a:lnTo>
                  <a:pt x="44" y="130"/>
                </a:lnTo>
                <a:lnTo>
                  <a:pt x="44" y="150"/>
                </a:lnTo>
                <a:lnTo>
                  <a:pt x="182" y="150"/>
                </a:lnTo>
                <a:lnTo>
                  <a:pt x="182" y="130"/>
                </a:lnTo>
                <a:close/>
                <a:moveTo>
                  <a:pt x="44" y="190"/>
                </a:moveTo>
                <a:lnTo>
                  <a:pt x="112" y="190"/>
                </a:lnTo>
                <a:lnTo>
                  <a:pt x="112" y="170"/>
                </a:lnTo>
                <a:lnTo>
                  <a:pt x="44" y="170"/>
                </a:lnTo>
                <a:lnTo>
                  <a:pt x="44" y="190"/>
                </a:lnTo>
                <a:close/>
                <a:moveTo>
                  <a:pt x="224" y="28"/>
                </a:moveTo>
                <a:lnTo>
                  <a:pt x="224" y="0"/>
                </a:lnTo>
                <a:lnTo>
                  <a:pt x="0" y="0"/>
                </a:lnTo>
                <a:lnTo>
                  <a:pt x="0" y="290"/>
                </a:lnTo>
                <a:lnTo>
                  <a:pt x="28" y="290"/>
                </a:lnTo>
                <a:lnTo>
                  <a:pt x="28" y="318"/>
                </a:lnTo>
                <a:lnTo>
                  <a:pt x="252" y="318"/>
                </a:lnTo>
                <a:lnTo>
                  <a:pt x="252" y="28"/>
                </a:lnTo>
                <a:lnTo>
                  <a:pt x="224" y="28"/>
                </a:lnTo>
                <a:close/>
                <a:moveTo>
                  <a:pt x="16" y="274"/>
                </a:moveTo>
                <a:lnTo>
                  <a:pt x="16" y="16"/>
                </a:lnTo>
                <a:lnTo>
                  <a:pt x="210" y="16"/>
                </a:lnTo>
                <a:lnTo>
                  <a:pt x="210" y="208"/>
                </a:lnTo>
                <a:lnTo>
                  <a:pt x="144" y="208"/>
                </a:lnTo>
                <a:lnTo>
                  <a:pt x="144" y="274"/>
                </a:lnTo>
                <a:lnTo>
                  <a:pt x="16" y="274"/>
                </a:lnTo>
                <a:close/>
                <a:moveTo>
                  <a:pt x="238" y="302"/>
                </a:moveTo>
                <a:lnTo>
                  <a:pt x="44" y="302"/>
                </a:lnTo>
                <a:lnTo>
                  <a:pt x="44" y="290"/>
                </a:lnTo>
                <a:lnTo>
                  <a:pt x="150" y="290"/>
                </a:lnTo>
                <a:lnTo>
                  <a:pt x="224" y="216"/>
                </a:lnTo>
                <a:lnTo>
                  <a:pt x="224" y="44"/>
                </a:lnTo>
                <a:lnTo>
                  <a:pt x="238" y="44"/>
                </a:lnTo>
                <a:lnTo>
                  <a:pt x="238" y="302"/>
                </a:lnTo>
                <a:close/>
              </a:path>
            </a:pathLst>
          </a:custGeom>
          <a:solidFill>
            <a:schemeClr val="bg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6" name="Freeform 20"/>
          <p:cNvSpPr>
            <a:spLocks noEditPoints="1"/>
          </p:cNvSpPr>
          <p:nvPr/>
        </p:nvSpPr>
        <p:spPr bwMode="auto">
          <a:xfrm>
            <a:off x="9376778" y="2720535"/>
            <a:ext cx="520700" cy="520700"/>
          </a:xfrm>
          <a:custGeom>
            <a:avLst/>
            <a:gdLst>
              <a:gd name="T0" fmla="*/ 141 w 164"/>
              <a:gd name="T1" fmla="*/ 23 h 164"/>
              <a:gd name="T2" fmla="*/ 58 w 164"/>
              <a:gd name="T3" fmla="*/ 23 h 164"/>
              <a:gd name="T4" fmla="*/ 50 w 164"/>
              <a:gd name="T5" fmla="*/ 95 h 164"/>
              <a:gd name="T6" fmla="*/ 7 w 164"/>
              <a:gd name="T7" fmla="*/ 138 h 164"/>
              <a:gd name="T8" fmla="*/ 11 w 164"/>
              <a:gd name="T9" fmla="*/ 153 h 164"/>
              <a:gd name="T10" fmla="*/ 26 w 164"/>
              <a:gd name="T11" fmla="*/ 157 h 164"/>
              <a:gd name="T12" fmla="*/ 69 w 164"/>
              <a:gd name="T13" fmla="*/ 114 h 164"/>
              <a:gd name="T14" fmla="*/ 141 w 164"/>
              <a:gd name="T15" fmla="*/ 106 h 164"/>
              <a:gd name="T16" fmla="*/ 141 w 164"/>
              <a:gd name="T17" fmla="*/ 23 h 164"/>
              <a:gd name="T18" fmla="*/ 134 w 164"/>
              <a:gd name="T19" fmla="*/ 99 h 164"/>
              <a:gd name="T20" fmla="*/ 65 w 164"/>
              <a:gd name="T21" fmla="*/ 99 h 164"/>
              <a:gd name="T22" fmla="*/ 65 w 164"/>
              <a:gd name="T23" fmla="*/ 30 h 164"/>
              <a:gd name="T24" fmla="*/ 134 w 164"/>
              <a:gd name="T25" fmla="*/ 30 h 164"/>
              <a:gd name="T26" fmla="*/ 134 w 164"/>
              <a:gd name="T27" fmla="*/ 99 h 164"/>
              <a:gd name="T28" fmla="*/ 129 w 164"/>
              <a:gd name="T29" fmla="*/ 36 h 164"/>
              <a:gd name="T30" fmla="*/ 124 w 164"/>
              <a:gd name="T31" fmla="*/ 36 h 164"/>
              <a:gd name="T32" fmla="*/ 124 w 164"/>
              <a:gd name="T33" fmla="*/ 40 h 164"/>
              <a:gd name="T34" fmla="*/ 124 w 164"/>
              <a:gd name="T35" fmla="*/ 89 h 164"/>
              <a:gd name="T36" fmla="*/ 124 w 164"/>
              <a:gd name="T37" fmla="*/ 94 h 164"/>
              <a:gd name="T38" fmla="*/ 129 w 164"/>
              <a:gd name="T39" fmla="*/ 94 h 164"/>
              <a:gd name="T40" fmla="*/ 129 w 164"/>
              <a:gd name="T4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41" y="23"/>
                </a:moveTo>
                <a:cubicBezTo>
                  <a:pt x="118" y="0"/>
                  <a:pt x="81" y="0"/>
                  <a:pt x="58" y="23"/>
                </a:cubicBezTo>
                <a:cubicBezTo>
                  <a:pt x="39" y="43"/>
                  <a:pt x="36" y="73"/>
                  <a:pt x="50" y="95"/>
                </a:cubicBezTo>
                <a:cubicBezTo>
                  <a:pt x="7" y="138"/>
                  <a:pt x="7" y="138"/>
                  <a:pt x="7" y="138"/>
                </a:cubicBezTo>
                <a:cubicBezTo>
                  <a:pt x="7" y="138"/>
                  <a:pt x="0" y="142"/>
                  <a:pt x="11" y="153"/>
                </a:cubicBezTo>
                <a:cubicBezTo>
                  <a:pt x="22" y="164"/>
                  <a:pt x="26" y="157"/>
                  <a:pt x="26" y="157"/>
                </a:cubicBezTo>
                <a:cubicBezTo>
                  <a:pt x="69" y="114"/>
                  <a:pt x="69" y="114"/>
                  <a:pt x="69" y="114"/>
                </a:cubicBezTo>
                <a:cubicBezTo>
                  <a:pt x="91" y="128"/>
                  <a:pt x="121" y="125"/>
                  <a:pt x="141" y="106"/>
                </a:cubicBezTo>
                <a:cubicBezTo>
                  <a:pt x="164" y="83"/>
                  <a:pt x="164" y="46"/>
                  <a:pt x="141" y="23"/>
                </a:cubicBezTo>
                <a:close/>
                <a:moveTo>
                  <a:pt x="134" y="99"/>
                </a:moveTo>
                <a:cubicBezTo>
                  <a:pt x="115" y="117"/>
                  <a:pt x="84" y="117"/>
                  <a:pt x="65" y="99"/>
                </a:cubicBezTo>
                <a:cubicBezTo>
                  <a:pt x="47" y="80"/>
                  <a:pt x="47" y="49"/>
                  <a:pt x="65" y="30"/>
                </a:cubicBezTo>
                <a:cubicBezTo>
                  <a:pt x="84" y="12"/>
                  <a:pt x="115" y="12"/>
                  <a:pt x="134" y="30"/>
                </a:cubicBezTo>
                <a:cubicBezTo>
                  <a:pt x="152" y="49"/>
                  <a:pt x="152" y="80"/>
                  <a:pt x="134" y="99"/>
                </a:cubicBezTo>
                <a:close/>
                <a:moveTo>
                  <a:pt x="129" y="36"/>
                </a:moveTo>
                <a:cubicBezTo>
                  <a:pt x="127" y="34"/>
                  <a:pt x="125" y="34"/>
                  <a:pt x="124" y="36"/>
                </a:cubicBezTo>
                <a:cubicBezTo>
                  <a:pt x="122" y="37"/>
                  <a:pt x="122" y="39"/>
                  <a:pt x="124" y="40"/>
                </a:cubicBezTo>
                <a:cubicBezTo>
                  <a:pt x="137" y="54"/>
                  <a:pt x="137" y="75"/>
                  <a:pt x="124" y="89"/>
                </a:cubicBezTo>
                <a:cubicBezTo>
                  <a:pt x="122" y="90"/>
                  <a:pt x="122" y="92"/>
                  <a:pt x="124" y="94"/>
                </a:cubicBezTo>
                <a:cubicBezTo>
                  <a:pt x="125" y="95"/>
                  <a:pt x="127" y="95"/>
                  <a:pt x="129" y="94"/>
                </a:cubicBezTo>
                <a:cubicBezTo>
                  <a:pt x="145" y="78"/>
                  <a:pt x="145" y="52"/>
                  <a:pt x="129" y="36"/>
                </a:cubicBezTo>
                <a:close/>
              </a:path>
            </a:pathLst>
          </a:custGeom>
          <a:solidFill>
            <a:schemeClr val="bg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4" name="Rectangle 15"/>
          <p:cNvSpPr/>
          <p:nvPr/>
        </p:nvSpPr>
        <p:spPr>
          <a:xfrm>
            <a:off x="8962163" y="4312775"/>
            <a:ext cx="1870629" cy="646331"/>
          </a:xfrm>
          <a:prstGeom prst="rect">
            <a:avLst/>
          </a:prstGeom>
        </p:spPr>
        <p:txBody>
          <a:bodyPr wrap="square">
            <a:spAutoFit/>
          </a:bodyPr>
          <a:lstStyle/>
          <a:p>
            <a:r>
              <a:rPr lang="en-US" altLang="zh-CN" sz="1200" b="1" spc="-31" dirty="0">
                <a:latin typeface="Montserrat" panose="00000500000000000000" charset="0"/>
                <a:ea typeface="Montserrat" panose="00000500000000000000" charset="0"/>
                <a:cs typeface="+mn-ea"/>
                <a:sym typeface="Montserrat" panose="00000500000000000000" charset="0"/>
              </a:rPr>
              <a:t>NIGERIA TOURISM DEVELOPMENT CORPORATION</a:t>
            </a:r>
          </a:p>
        </p:txBody>
      </p:sp>
      <p:sp>
        <p:nvSpPr>
          <p:cNvPr id="25" name="Rectangle 13"/>
          <p:cNvSpPr/>
          <p:nvPr/>
        </p:nvSpPr>
        <p:spPr>
          <a:xfrm>
            <a:off x="8700067" y="4959106"/>
            <a:ext cx="2340610" cy="619208"/>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Filming  &amp; Event Live Streaming Services (Online &amp; Offline)  and Sound</a:t>
            </a:r>
          </a:p>
        </p:txBody>
      </p:sp>
      <p:sp>
        <p:nvSpPr>
          <p:cNvPr id="26" name="Rectangle 15"/>
          <p:cNvSpPr/>
          <p:nvPr/>
        </p:nvSpPr>
        <p:spPr>
          <a:xfrm>
            <a:off x="6947472" y="4406869"/>
            <a:ext cx="2157730" cy="275590"/>
          </a:xfrm>
          <a:prstGeom prst="rect">
            <a:avLst/>
          </a:prstGeom>
        </p:spPr>
        <p:txBody>
          <a:bodyPr wrap="square">
            <a:spAutoFit/>
          </a:bodyPr>
          <a:lstStyle/>
          <a:p>
            <a:r>
              <a:rPr lang="en-US" altLang="zh-CN" sz="1200" b="1" spc="-31" dirty="0">
                <a:solidFill>
                  <a:schemeClr val="bg1">
                    <a:lumMod val="50000"/>
                  </a:schemeClr>
                </a:solidFill>
                <a:latin typeface="Montserrat" panose="00000500000000000000" charset="0"/>
                <a:ea typeface="Montserrat" panose="00000500000000000000" charset="0"/>
                <a:cs typeface="+mn-ea"/>
                <a:sym typeface="Montserrat" panose="00000500000000000000" charset="0"/>
              </a:rPr>
              <a:t>      </a:t>
            </a:r>
            <a:r>
              <a:rPr lang="en-US" altLang="zh-CN" sz="1200" b="1" spc="-31" dirty="0">
                <a:latin typeface="Montserrat" panose="00000500000000000000" charset="0"/>
                <a:ea typeface="Montserrat" panose="00000500000000000000" charset="0"/>
                <a:cs typeface="+mn-ea"/>
                <a:sym typeface="Montserrat" panose="00000500000000000000" charset="0"/>
              </a:rPr>
              <a:t>LEAP AFRICA</a:t>
            </a:r>
            <a:endParaRPr lang="zh-CN" altLang="en-US" sz="1200" b="1" spc="-31" dirty="0">
              <a:latin typeface="Montserrat" panose="00000500000000000000" charset="0"/>
              <a:ea typeface="Montserrat" panose="00000500000000000000" charset="0"/>
              <a:cs typeface="+mn-ea"/>
              <a:sym typeface="Montserrat" panose="00000500000000000000" charset="0"/>
            </a:endParaRPr>
          </a:p>
        </p:txBody>
      </p:sp>
      <p:sp>
        <p:nvSpPr>
          <p:cNvPr id="27" name="Rectangle 13"/>
          <p:cNvSpPr/>
          <p:nvPr/>
        </p:nvSpPr>
        <p:spPr>
          <a:xfrm>
            <a:off x="7030652" y="4872535"/>
            <a:ext cx="1743075" cy="798745"/>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Event Live Streaming Services (Online &amp; Offline) , Lighting and Stage.</a:t>
            </a:r>
          </a:p>
        </p:txBody>
      </p:sp>
      <p:sp>
        <p:nvSpPr>
          <p:cNvPr id="28" name="Rectangle 15"/>
          <p:cNvSpPr/>
          <p:nvPr/>
        </p:nvSpPr>
        <p:spPr>
          <a:xfrm>
            <a:off x="5263134" y="4421771"/>
            <a:ext cx="2111375" cy="274689"/>
          </a:xfrm>
          <a:prstGeom prst="rect">
            <a:avLst/>
          </a:prstGeom>
        </p:spPr>
        <p:txBody>
          <a:bodyPr wrap="square">
            <a:spAutoFit/>
          </a:bodyPr>
          <a:lstStyle/>
          <a:p>
            <a:r>
              <a:rPr lang="en-US" altLang="zh-CN" sz="1200" b="1" spc="-31" dirty="0">
                <a:solidFill>
                  <a:schemeClr val="bg1">
                    <a:lumMod val="50000"/>
                  </a:schemeClr>
                </a:solidFill>
                <a:latin typeface="Montserrat" panose="00000500000000000000" charset="0"/>
                <a:ea typeface="Montserrat" panose="00000500000000000000" charset="0"/>
                <a:cs typeface="+mn-ea"/>
                <a:sym typeface="Montserrat" panose="00000500000000000000" charset="0"/>
              </a:rPr>
              <a:t>     </a:t>
            </a:r>
            <a:r>
              <a:rPr lang="en-US" altLang="zh-CN" sz="1200" b="1" spc="-31" dirty="0">
                <a:latin typeface="Montserrat" panose="00000500000000000000" charset="0"/>
                <a:ea typeface="Montserrat" panose="00000500000000000000" charset="0"/>
                <a:cs typeface="+mn-ea"/>
                <a:sym typeface="Montserrat" panose="00000500000000000000" charset="0"/>
              </a:rPr>
              <a:t>EMENITE GROUP</a:t>
            </a:r>
            <a:endParaRPr lang="zh-CN" altLang="en-US" sz="1200" b="1" spc="-31" dirty="0">
              <a:latin typeface="Montserrat" panose="00000500000000000000" charset="0"/>
              <a:ea typeface="Montserrat" panose="00000500000000000000" charset="0"/>
              <a:cs typeface="+mn-ea"/>
              <a:sym typeface="Montserrat" panose="00000500000000000000" charset="0"/>
            </a:endParaRPr>
          </a:p>
        </p:txBody>
      </p:sp>
      <p:sp>
        <p:nvSpPr>
          <p:cNvPr id="29" name="Rectangle 13"/>
          <p:cNvSpPr/>
          <p:nvPr/>
        </p:nvSpPr>
        <p:spPr>
          <a:xfrm>
            <a:off x="5484115" y="4902196"/>
            <a:ext cx="1669415" cy="798745"/>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Interview/ Documentary on their 60</a:t>
            </a:r>
            <a:r>
              <a:rPr lang="en-US" altLang="zh-CN" sz="1100" spc="-31" baseline="30000"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th</a:t>
            </a: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 Anniversary as a company</a:t>
            </a:r>
          </a:p>
        </p:txBody>
      </p:sp>
      <p:sp>
        <p:nvSpPr>
          <p:cNvPr id="30" name="Rectangle 15"/>
          <p:cNvSpPr/>
          <p:nvPr/>
        </p:nvSpPr>
        <p:spPr>
          <a:xfrm>
            <a:off x="3599180" y="4267835"/>
            <a:ext cx="1960245" cy="646331"/>
          </a:xfrm>
          <a:prstGeom prst="rect">
            <a:avLst/>
          </a:prstGeom>
        </p:spPr>
        <p:txBody>
          <a:bodyPr wrap="square">
            <a:spAutoFit/>
          </a:bodyPr>
          <a:lstStyle/>
          <a:p>
            <a:r>
              <a:rPr lang="en-US" altLang="zh-CN" sz="1200" b="1" spc="-31" dirty="0">
                <a:latin typeface="Montserrat" panose="00000500000000000000" charset="0"/>
                <a:ea typeface="Montserrat" panose="00000500000000000000" charset="0"/>
                <a:cs typeface="+mn-ea"/>
                <a:sym typeface="Montserrat" panose="00000500000000000000" charset="0"/>
              </a:rPr>
              <a:t>LONDON SCHOOL OF HYGIENE AND TROPICAL MEDICINE</a:t>
            </a:r>
          </a:p>
        </p:txBody>
      </p:sp>
      <p:sp>
        <p:nvSpPr>
          <p:cNvPr id="31" name="Rectangle 13"/>
          <p:cNvSpPr/>
          <p:nvPr/>
        </p:nvSpPr>
        <p:spPr>
          <a:xfrm>
            <a:off x="3601351" y="4962385"/>
            <a:ext cx="1776095" cy="798745"/>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Handled a  Documentary Project for London School &amp; Tropical Medicine</a:t>
            </a:r>
          </a:p>
        </p:txBody>
      </p:sp>
      <p:sp>
        <p:nvSpPr>
          <p:cNvPr id="32" name="Rectangle 15"/>
          <p:cNvSpPr/>
          <p:nvPr/>
        </p:nvSpPr>
        <p:spPr>
          <a:xfrm>
            <a:off x="1467035" y="4249172"/>
            <a:ext cx="1971040" cy="830997"/>
          </a:xfrm>
          <a:prstGeom prst="rect">
            <a:avLst/>
          </a:prstGeom>
        </p:spPr>
        <p:txBody>
          <a:bodyPr wrap="square">
            <a:spAutoFit/>
          </a:bodyPr>
          <a:lstStyle/>
          <a:p>
            <a:r>
              <a:rPr lang="zh-CN" altLang="en-US" sz="1200" b="1" spc="-31" dirty="0">
                <a:latin typeface="Montserrat" panose="00000500000000000000" charset="0"/>
                <a:ea typeface="Montserrat" panose="00000500000000000000" charset="0"/>
                <a:cs typeface="+mn-ea"/>
                <a:sym typeface="Montserrat" panose="00000500000000000000" charset="0"/>
              </a:rPr>
              <a:t>E</a:t>
            </a:r>
            <a:r>
              <a:rPr lang="en-US" altLang="zh-CN" sz="1200" b="1" spc="-31" dirty="0">
                <a:latin typeface="Montserrat" panose="00000500000000000000" charset="0"/>
                <a:ea typeface="Montserrat" panose="00000500000000000000" charset="0"/>
                <a:cs typeface="+mn-ea"/>
                <a:sym typeface="Montserrat" panose="00000500000000000000" charset="0"/>
              </a:rPr>
              <a:t>CONOMIC AND FINANCIAL CRIME COMMISSION NIGERIA (EFCC)</a:t>
            </a:r>
          </a:p>
        </p:txBody>
      </p:sp>
      <p:sp>
        <p:nvSpPr>
          <p:cNvPr id="33" name="Rectangle 13"/>
          <p:cNvSpPr/>
          <p:nvPr/>
        </p:nvSpPr>
        <p:spPr>
          <a:xfrm>
            <a:off x="1444105" y="5072339"/>
            <a:ext cx="1732280" cy="798745"/>
          </a:xfrm>
          <a:prstGeom prst="rect">
            <a:avLst/>
          </a:prstGeom>
        </p:spPr>
        <p:txBody>
          <a:bodyPr wrap="square">
            <a:spAutoFit/>
          </a:bodyPr>
          <a:lstStyle/>
          <a:p>
            <a:pPr>
              <a:lnSpc>
                <a:spcPts val="1400"/>
              </a:lnSpc>
            </a:pPr>
            <a:r>
              <a:rPr lang="en-US" altLang="zh-CN" sz="1100" spc="-31" dirty="0">
                <a:solidFill>
                  <a:schemeClr val="bg2">
                    <a:lumMod val="50000"/>
                  </a:schemeClr>
                </a:solidFill>
                <a:latin typeface="Montserrat" panose="00000500000000000000" charset="0"/>
                <a:ea typeface="Montserrat" panose="00000500000000000000" charset="0"/>
                <a:cs typeface="+mn-ea"/>
                <a:sym typeface="Montserrat" panose="00000500000000000000" charset="0"/>
              </a:rPr>
              <a:t>Trained the Media Department of Economic &amp; Financial Crimes Commission </a:t>
            </a:r>
          </a:p>
        </p:txBody>
      </p:sp>
      <p:sp>
        <p:nvSpPr>
          <p:cNvPr id="34" name="矩形 33"/>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35" name="直接连接符 34"/>
          <p:cNvCxnSpPr>
            <a:stCxn id="34"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633095" y="74295"/>
            <a:ext cx="382524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Clientele</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7" name="Diamond 3"/>
          <p:cNvSpPr/>
          <p:nvPr/>
        </p:nvSpPr>
        <p:spPr>
          <a:xfrm rot="337733">
            <a:off x="74396" y="224580"/>
            <a:ext cx="335104" cy="335104"/>
          </a:xfrm>
          <a:prstGeom prst="diamond">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23" name="Picture 22">
            <a:extLst>
              <a:ext uri="{FF2B5EF4-FFF2-40B4-BE49-F238E27FC236}">
                <a16:creationId xmlns:a16="http://schemas.microsoft.com/office/drawing/2014/main" id="{9E93D729-86D2-CC77-BC94-F85E59788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6735" y="2590164"/>
            <a:ext cx="1419610" cy="1139989"/>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E05D059C-66AC-86F0-E46D-494BC0430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805" y="2590165"/>
            <a:ext cx="1439558" cy="1105450"/>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AC90E370-8889-372E-BFC2-828CACB6CA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4880" y="2519950"/>
            <a:ext cx="1499768" cy="117566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6088B77-F5F7-D56E-94E0-4F31A48C05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7841" y="2574695"/>
            <a:ext cx="1628716" cy="113084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BD52AD2-D0C5-BCA3-DEA3-4E6931E75D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280" y="617855"/>
            <a:ext cx="1644747" cy="1644747"/>
          </a:xfrm>
          <a:prstGeom prst="rect">
            <a:avLst/>
          </a:prstGeom>
        </p:spPr>
      </p:pic>
    </p:spTree>
    <p:custDataLst>
      <p:tags r:id="rId1"/>
    </p:custDataLst>
  </p:cSld>
  <p:clrMapOvr>
    <a:masterClrMapping/>
  </p:clrMapOvr>
  <p:transition spd="slow" advTm="36232">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ppt_x"/>
                                          </p:val>
                                        </p:tav>
                                        <p:tav tm="100000">
                                          <p:val>
                                            <p:strVal val="#ppt_x"/>
                                          </p:val>
                                        </p:tav>
                                      </p:tavLst>
                                    </p:anim>
                                    <p:anim calcmode="lin" valueType="num">
                                      <p:cBhvr additive="base">
                                        <p:cTn id="60" dur="500" fill="hold"/>
                                        <p:tgtEl>
                                          <p:spTgt spid="3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6" grpId="0" animBg="1"/>
      <p:bldP spid="24" grpId="0"/>
      <p:bldP spid="25" grpId="0"/>
      <p:bldP spid="26" grpId="0"/>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Freeform 6"/>
          <p:cNvSpPr>
            <a:spLocks noEditPoints="1"/>
          </p:cNvSpPr>
          <p:nvPr/>
        </p:nvSpPr>
        <p:spPr bwMode="auto">
          <a:xfrm>
            <a:off x="1806261" y="3603629"/>
            <a:ext cx="66675" cy="555625"/>
          </a:xfrm>
          <a:custGeom>
            <a:avLst/>
            <a:gdLst>
              <a:gd name="T0" fmla="*/ 11 w 21"/>
              <a:gd name="T1" fmla="*/ 40 h 175"/>
              <a:gd name="T2" fmla="*/ 15 w 21"/>
              <a:gd name="T3" fmla="*/ 36 h 175"/>
              <a:gd name="T4" fmla="*/ 11 w 21"/>
              <a:gd name="T5" fmla="*/ 32 h 175"/>
              <a:gd name="T6" fmla="*/ 7 w 21"/>
              <a:gd name="T7" fmla="*/ 36 h 175"/>
              <a:gd name="T8" fmla="*/ 11 w 21"/>
              <a:gd name="T9" fmla="*/ 40 h 175"/>
              <a:gd name="T10" fmla="*/ 11 w 21"/>
              <a:gd name="T11" fmla="*/ 112 h 175"/>
              <a:gd name="T12" fmla="*/ 7 w 21"/>
              <a:gd name="T13" fmla="*/ 116 h 175"/>
              <a:gd name="T14" fmla="*/ 11 w 21"/>
              <a:gd name="T15" fmla="*/ 120 h 175"/>
              <a:gd name="T16" fmla="*/ 15 w 21"/>
              <a:gd name="T17" fmla="*/ 116 h 175"/>
              <a:gd name="T18" fmla="*/ 11 w 21"/>
              <a:gd name="T19" fmla="*/ 112 h 175"/>
              <a:gd name="T20" fmla="*/ 11 w 21"/>
              <a:gd name="T21" fmla="*/ 144 h 175"/>
              <a:gd name="T22" fmla="*/ 7 w 21"/>
              <a:gd name="T23" fmla="*/ 148 h 175"/>
              <a:gd name="T24" fmla="*/ 11 w 21"/>
              <a:gd name="T25" fmla="*/ 152 h 175"/>
              <a:gd name="T26" fmla="*/ 15 w 21"/>
              <a:gd name="T27" fmla="*/ 148 h 175"/>
              <a:gd name="T28" fmla="*/ 11 w 21"/>
              <a:gd name="T29" fmla="*/ 144 h 175"/>
              <a:gd name="T30" fmla="*/ 15 w 21"/>
              <a:gd name="T31" fmla="*/ 20 h 175"/>
              <a:gd name="T32" fmla="*/ 11 w 21"/>
              <a:gd name="T33" fmla="*/ 16 h 175"/>
              <a:gd name="T34" fmla="*/ 7 w 21"/>
              <a:gd name="T35" fmla="*/ 20 h 175"/>
              <a:gd name="T36" fmla="*/ 11 w 21"/>
              <a:gd name="T37" fmla="*/ 24 h 175"/>
              <a:gd name="T38" fmla="*/ 15 w 21"/>
              <a:gd name="T39" fmla="*/ 20 h 175"/>
              <a:gd name="T40" fmla="*/ 11 w 21"/>
              <a:gd name="T41" fmla="*/ 128 h 175"/>
              <a:gd name="T42" fmla="*/ 7 w 21"/>
              <a:gd name="T43" fmla="*/ 132 h 175"/>
              <a:gd name="T44" fmla="*/ 11 w 21"/>
              <a:gd name="T45" fmla="*/ 136 h 175"/>
              <a:gd name="T46" fmla="*/ 15 w 21"/>
              <a:gd name="T47" fmla="*/ 132 h 175"/>
              <a:gd name="T48" fmla="*/ 11 w 21"/>
              <a:gd name="T49" fmla="*/ 128 h 175"/>
              <a:gd name="T50" fmla="*/ 17 w 21"/>
              <a:gd name="T51" fmla="*/ 157 h 175"/>
              <a:gd name="T52" fmla="*/ 4 w 21"/>
              <a:gd name="T53" fmla="*/ 157 h 175"/>
              <a:gd name="T54" fmla="*/ 4 w 21"/>
              <a:gd name="T55" fmla="*/ 171 h 175"/>
              <a:gd name="T56" fmla="*/ 17 w 21"/>
              <a:gd name="T57" fmla="*/ 171 h 175"/>
              <a:gd name="T58" fmla="*/ 17 w 21"/>
              <a:gd name="T59" fmla="*/ 157 h 175"/>
              <a:gd name="T60" fmla="*/ 11 w 21"/>
              <a:gd name="T61" fmla="*/ 104 h 175"/>
              <a:gd name="T62" fmla="*/ 15 w 21"/>
              <a:gd name="T63" fmla="*/ 100 h 175"/>
              <a:gd name="T64" fmla="*/ 11 w 21"/>
              <a:gd name="T65" fmla="*/ 96 h 175"/>
              <a:gd name="T66" fmla="*/ 7 w 21"/>
              <a:gd name="T67" fmla="*/ 100 h 175"/>
              <a:gd name="T68" fmla="*/ 11 w 21"/>
              <a:gd name="T69" fmla="*/ 104 h 175"/>
              <a:gd name="T70" fmla="*/ 11 w 21"/>
              <a:gd name="T71" fmla="*/ 8 h 175"/>
              <a:gd name="T72" fmla="*/ 15 w 21"/>
              <a:gd name="T73" fmla="*/ 4 h 175"/>
              <a:gd name="T74" fmla="*/ 11 w 21"/>
              <a:gd name="T75" fmla="*/ 0 h 175"/>
              <a:gd name="T76" fmla="*/ 7 w 21"/>
              <a:gd name="T77" fmla="*/ 4 h 175"/>
              <a:gd name="T78" fmla="*/ 11 w 21"/>
              <a:gd name="T79" fmla="*/ 8 h 175"/>
              <a:gd name="T80" fmla="*/ 11 w 21"/>
              <a:gd name="T81" fmla="*/ 56 h 175"/>
              <a:gd name="T82" fmla="*/ 15 w 21"/>
              <a:gd name="T83" fmla="*/ 52 h 175"/>
              <a:gd name="T84" fmla="*/ 11 w 21"/>
              <a:gd name="T85" fmla="*/ 48 h 175"/>
              <a:gd name="T86" fmla="*/ 7 w 21"/>
              <a:gd name="T87" fmla="*/ 52 h 175"/>
              <a:gd name="T88" fmla="*/ 11 w 21"/>
              <a:gd name="T89" fmla="*/ 56 h 175"/>
              <a:gd name="T90" fmla="*/ 11 w 21"/>
              <a:gd name="T91" fmla="*/ 88 h 175"/>
              <a:gd name="T92" fmla="*/ 15 w 21"/>
              <a:gd name="T93" fmla="*/ 84 h 175"/>
              <a:gd name="T94" fmla="*/ 11 w 21"/>
              <a:gd name="T95" fmla="*/ 80 h 175"/>
              <a:gd name="T96" fmla="*/ 7 w 21"/>
              <a:gd name="T97" fmla="*/ 84 h 175"/>
              <a:gd name="T98" fmla="*/ 11 w 21"/>
              <a:gd name="T99" fmla="*/ 88 h 175"/>
              <a:gd name="T100" fmla="*/ 11 w 21"/>
              <a:gd name="T101" fmla="*/ 72 h 175"/>
              <a:gd name="T102" fmla="*/ 15 w 21"/>
              <a:gd name="T103" fmla="*/ 68 h 175"/>
              <a:gd name="T104" fmla="*/ 11 w 21"/>
              <a:gd name="T105" fmla="*/ 64 h 175"/>
              <a:gd name="T106" fmla="*/ 7 w 21"/>
              <a:gd name="T107" fmla="*/ 68 h 175"/>
              <a:gd name="T108" fmla="*/ 11 w 21"/>
              <a:gd name="T109" fmla="*/ 7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40"/>
                </a:moveTo>
                <a:cubicBezTo>
                  <a:pt x="13" y="40"/>
                  <a:pt x="15" y="38"/>
                  <a:pt x="15" y="36"/>
                </a:cubicBezTo>
                <a:cubicBezTo>
                  <a:pt x="15" y="33"/>
                  <a:pt x="13" y="32"/>
                  <a:pt x="11" y="32"/>
                </a:cubicBezTo>
                <a:cubicBezTo>
                  <a:pt x="9" y="32"/>
                  <a:pt x="7" y="33"/>
                  <a:pt x="7" y="36"/>
                </a:cubicBezTo>
                <a:cubicBezTo>
                  <a:pt x="7" y="38"/>
                  <a:pt x="9" y="40"/>
                  <a:pt x="11" y="40"/>
                </a:cubicBezTo>
                <a:close/>
                <a:moveTo>
                  <a:pt x="11" y="112"/>
                </a:moveTo>
                <a:cubicBezTo>
                  <a:pt x="9" y="112"/>
                  <a:pt x="7" y="113"/>
                  <a:pt x="7" y="116"/>
                </a:cubicBezTo>
                <a:cubicBezTo>
                  <a:pt x="7" y="118"/>
                  <a:pt x="9" y="120"/>
                  <a:pt x="11" y="120"/>
                </a:cubicBezTo>
                <a:cubicBezTo>
                  <a:pt x="14" y="120"/>
                  <a:pt x="15" y="118"/>
                  <a:pt x="15" y="116"/>
                </a:cubicBezTo>
                <a:cubicBezTo>
                  <a:pt x="15" y="113"/>
                  <a:pt x="14" y="112"/>
                  <a:pt x="11" y="112"/>
                </a:cubicBezTo>
                <a:close/>
                <a:moveTo>
                  <a:pt x="11" y="144"/>
                </a:moveTo>
                <a:cubicBezTo>
                  <a:pt x="9" y="144"/>
                  <a:pt x="7" y="145"/>
                  <a:pt x="7" y="148"/>
                </a:cubicBezTo>
                <a:cubicBezTo>
                  <a:pt x="7" y="150"/>
                  <a:pt x="9" y="152"/>
                  <a:pt x="11" y="152"/>
                </a:cubicBezTo>
                <a:cubicBezTo>
                  <a:pt x="14" y="152"/>
                  <a:pt x="15" y="150"/>
                  <a:pt x="15" y="148"/>
                </a:cubicBezTo>
                <a:cubicBezTo>
                  <a:pt x="15" y="145"/>
                  <a:pt x="14" y="144"/>
                  <a:pt x="11" y="144"/>
                </a:cubicBezTo>
                <a:close/>
                <a:moveTo>
                  <a:pt x="15" y="20"/>
                </a:moveTo>
                <a:cubicBezTo>
                  <a:pt x="15" y="17"/>
                  <a:pt x="13" y="16"/>
                  <a:pt x="11" y="16"/>
                </a:cubicBezTo>
                <a:cubicBezTo>
                  <a:pt x="9" y="16"/>
                  <a:pt x="7" y="17"/>
                  <a:pt x="7" y="20"/>
                </a:cubicBezTo>
                <a:cubicBezTo>
                  <a:pt x="7" y="22"/>
                  <a:pt x="9" y="24"/>
                  <a:pt x="11" y="24"/>
                </a:cubicBezTo>
                <a:cubicBezTo>
                  <a:pt x="13" y="24"/>
                  <a:pt x="15" y="22"/>
                  <a:pt x="15" y="20"/>
                </a:cubicBezTo>
                <a:close/>
                <a:moveTo>
                  <a:pt x="11" y="128"/>
                </a:moveTo>
                <a:cubicBezTo>
                  <a:pt x="9" y="128"/>
                  <a:pt x="7" y="129"/>
                  <a:pt x="7" y="132"/>
                </a:cubicBezTo>
                <a:cubicBezTo>
                  <a:pt x="7" y="134"/>
                  <a:pt x="9" y="136"/>
                  <a:pt x="11" y="136"/>
                </a:cubicBezTo>
                <a:cubicBezTo>
                  <a:pt x="14" y="136"/>
                  <a:pt x="15" y="134"/>
                  <a:pt x="15" y="132"/>
                </a:cubicBezTo>
                <a:cubicBezTo>
                  <a:pt x="15" y="129"/>
                  <a:pt x="14" y="128"/>
                  <a:pt x="11" y="128"/>
                </a:cubicBezTo>
                <a:close/>
                <a:moveTo>
                  <a:pt x="17" y="157"/>
                </a:moveTo>
                <a:cubicBezTo>
                  <a:pt x="14" y="154"/>
                  <a:pt x="8" y="154"/>
                  <a:pt x="4" y="157"/>
                </a:cubicBezTo>
                <a:cubicBezTo>
                  <a:pt x="0" y="161"/>
                  <a:pt x="0" y="167"/>
                  <a:pt x="4" y="171"/>
                </a:cubicBezTo>
                <a:cubicBezTo>
                  <a:pt x="8" y="175"/>
                  <a:pt x="14" y="175"/>
                  <a:pt x="17" y="171"/>
                </a:cubicBezTo>
                <a:cubicBezTo>
                  <a:pt x="21" y="167"/>
                  <a:pt x="21" y="161"/>
                  <a:pt x="17" y="157"/>
                </a:cubicBezTo>
                <a:close/>
                <a:moveTo>
                  <a:pt x="11" y="104"/>
                </a:moveTo>
                <a:cubicBezTo>
                  <a:pt x="14" y="104"/>
                  <a:pt x="15" y="102"/>
                  <a:pt x="15" y="100"/>
                </a:cubicBezTo>
                <a:cubicBezTo>
                  <a:pt x="15" y="97"/>
                  <a:pt x="13" y="96"/>
                  <a:pt x="11" y="96"/>
                </a:cubicBezTo>
                <a:cubicBezTo>
                  <a:pt x="9" y="96"/>
                  <a:pt x="7" y="97"/>
                  <a:pt x="7" y="100"/>
                </a:cubicBezTo>
                <a:cubicBezTo>
                  <a:pt x="7" y="102"/>
                  <a:pt x="9" y="104"/>
                  <a:pt x="11" y="104"/>
                </a:cubicBezTo>
                <a:close/>
                <a:moveTo>
                  <a:pt x="11" y="8"/>
                </a:moveTo>
                <a:cubicBezTo>
                  <a:pt x="13" y="8"/>
                  <a:pt x="15" y="6"/>
                  <a:pt x="15" y="4"/>
                </a:cubicBezTo>
                <a:cubicBezTo>
                  <a:pt x="15" y="1"/>
                  <a:pt x="13" y="0"/>
                  <a:pt x="11" y="0"/>
                </a:cubicBezTo>
                <a:cubicBezTo>
                  <a:pt x="9" y="0"/>
                  <a:pt x="7" y="1"/>
                  <a:pt x="7" y="4"/>
                </a:cubicBezTo>
                <a:cubicBezTo>
                  <a:pt x="7" y="6"/>
                  <a:pt x="9" y="8"/>
                  <a:pt x="11" y="8"/>
                </a:cubicBezTo>
                <a:close/>
                <a:moveTo>
                  <a:pt x="11" y="56"/>
                </a:moveTo>
                <a:cubicBezTo>
                  <a:pt x="13" y="56"/>
                  <a:pt x="15" y="54"/>
                  <a:pt x="15" y="52"/>
                </a:cubicBezTo>
                <a:cubicBezTo>
                  <a:pt x="15" y="49"/>
                  <a:pt x="13" y="48"/>
                  <a:pt x="11" y="48"/>
                </a:cubicBezTo>
                <a:cubicBezTo>
                  <a:pt x="9" y="48"/>
                  <a:pt x="7" y="49"/>
                  <a:pt x="7" y="52"/>
                </a:cubicBezTo>
                <a:cubicBezTo>
                  <a:pt x="7" y="54"/>
                  <a:pt x="9" y="56"/>
                  <a:pt x="11" y="56"/>
                </a:cubicBezTo>
                <a:close/>
                <a:moveTo>
                  <a:pt x="11" y="88"/>
                </a:moveTo>
                <a:cubicBezTo>
                  <a:pt x="13" y="88"/>
                  <a:pt x="15" y="86"/>
                  <a:pt x="15" y="84"/>
                </a:cubicBezTo>
                <a:cubicBezTo>
                  <a:pt x="15" y="81"/>
                  <a:pt x="13" y="80"/>
                  <a:pt x="11" y="80"/>
                </a:cubicBezTo>
                <a:cubicBezTo>
                  <a:pt x="9" y="80"/>
                  <a:pt x="7" y="81"/>
                  <a:pt x="7" y="84"/>
                </a:cubicBezTo>
                <a:cubicBezTo>
                  <a:pt x="7" y="86"/>
                  <a:pt x="9" y="88"/>
                  <a:pt x="11" y="88"/>
                </a:cubicBezTo>
                <a:close/>
                <a:moveTo>
                  <a:pt x="11" y="72"/>
                </a:moveTo>
                <a:cubicBezTo>
                  <a:pt x="13" y="72"/>
                  <a:pt x="15" y="70"/>
                  <a:pt x="15" y="68"/>
                </a:cubicBezTo>
                <a:cubicBezTo>
                  <a:pt x="15" y="65"/>
                  <a:pt x="13" y="64"/>
                  <a:pt x="11" y="64"/>
                </a:cubicBezTo>
                <a:cubicBezTo>
                  <a:pt x="9" y="64"/>
                  <a:pt x="7" y="65"/>
                  <a:pt x="7" y="68"/>
                </a:cubicBezTo>
                <a:cubicBezTo>
                  <a:pt x="7" y="70"/>
                  <a:pt x="9" y="72"/>
                  <a:pt x="11" y="72"/>
                </a:cubicBezTo>
                <a:close/>
              </a:path>
            </a:pathLst>
          </a:custGeom>
          <a:solidFill>
            <a:schemeClr val="accent4"/>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 name="Freeform 7"/>
          <p:cNvSpPr>
            <a:spLocks noEditPoints="1"/>
          </p:cNvSpPr>
          <p:nvPr/>
        </p:nvSpPr>
        <p:spPr bwMode="auto">
          <a:xfrm>
            <a:off x="3817625" y="3603629"/>
            <a:ext cx="66675" cy="555625"/>
          </a:xfrm>
          <a:custGeom>
            <a:avLst/>
            <a:gdLst>
              <a:gd name="T0" fmla="*/ 11 w 21"/>
              <a:gd name="T1" fmla="*/ 96 h 175"/>
              <a:gd name="T2" fmla="*/ 7 w 21"/>
              <a:gd name="T3" fmla="*/ 100 h 175"/>
              <a:gd name="T4" fmla="*/ 11 w 21"/>
              <a:gd name="T5" fmla="*/ 104 h 175"/>
              <a:gd name="T6" fmla="*/ 15 w 21"/>
              <a:gd name="T7" fmla="*/ 100 h 175"/>
              <a:gd name="T8" fmla="*/ 11 w 21"/>
              <a:gd name="T9" fmla="*/ 96 h 175"/>
              <a:gd name="T10" fmla="*/ 11 w 21"/>
              <a:gd name="T11" fmla="*/ 80 h 175"/>
              <a:gd name="T12" fmla="*/ 7 w 21"/>
              <a:gd name="T13" fmla="*/ 84 h 175"/>
              <a:gd name="T14" fmla="*/ 11 w 21"/>
              <a:gd name="T15" fmla="*/ 88 h 175"/>
              <a:gd name="T16" fmla="*/ 15 w 21"/>
              <a:gd name="T17" fmla="*/ 84 h 175"/>
              <a:gd name="T18" fmla="*/ 11 w 21"/>
              <a:gd name="T19" fmla="*/ 80 h 175"/>
              <a:gd name="T20" fmla="*/ 11 w 21"/>
              <a:gd name="T21" fmla="*/ 64 h 175"/>
              <a:gd name="T22" fmla="*/ 7 w 21"/>
              <a:gd name="T23" fmla="*/ 68 h 175"/>
              <a:gd name="T24" fmla="*/ 11 w 21"/>
              <a:gd name="T25" fmla="*/ 72 h 175"/>
              <a:gd name="T26" fmla="*/ 15 w 21"/>
              <a:gd name="T27" fmla="*/ 68 h 175"/>
              <a:gd name="T28" fmla="*/ 11 w 21"/>
              <a:gd name="T29" fmla="*/ 64 h 175"/>
              <a:gd name="T30" fmla="*/ 11 w 21"/>
              <a:gd name="T31" fmla="*/ 128 h 175"/>
              <a:gd name="T32" fmla="*/ 7 w 21"/>
              <a:gd name="T33" fmla="*/ 132 h 175"/>
              <a:gd name="T34" fmla="*/ 11 w 21"/>
              <a:gd name="T35" fmla="*/ 136 h 175"/>
              <a:gd name="T36" fmla="*/ 15 w 21"/>
              <a:gd name="T37" fmla="*/ 132 h 175"/>
              <a:gd name="T38" fmla="*/ 11 w 21"/>
              <a:gd name="T39" fmla="*/ 128 h 175"/>
              <a:gd name="T40" fmla="*/ 11 w 21"/>
              <a:gd name="T41" fmla="*/ 112 h 175"/>
              <a:gd name="T42" fmla="*/ 7 w 21"/>
              <a:gd name="T43" fmla="*/ 116 h 175"/>
              <a:gd name="T44" fmla="*/ 11 w 21"/>
              <a:gd name="T45" fmla="*/ 120 h 175"/>
              <a:gd name="T46" fmla="*/ 15 w 21"/>
              <a:gd name="T47" fmla="*/ 116 h 175"/>
              <a:gd name="T48" fmla="*/ 11 w 21"/>
              <a:gd name="T49" fmla="*/ 112 h 175"/>
              <a:gd name="T50" fmla="*/ 11 w 21"/>
              <a:gd name="T51" fmla="*/ 144 h 175"/>
              <a:gd name="T52" fmla="*/ 7 w 21"/>
              <a:gd name="T53" fmla="*/ 148 h 175"/>
              <a:gd name="T54" fmla="*/ 11 w 21"/>
              <a:gd name="T55" fmla="*/ 152 h 175"/>
              <a:gd name="T56" fmla="*/ 15 w 21"/>
              <a:gd name="T57" fmla="*/ 148 h 175"/>
              <a:gd name="T58" fmla="*/ 11 w 21"/>
              <a:gd name="T59" fmla="*/ 144 h 175"/>
              <a:gd name="T60" fmla="*/ 11 w 21"/>
              <a:gd name="T61" fmla="*/ 56 h 175"/>
              <a:gd name="T62" fmla="*/ 15 w 21"/>
              <a:gd name="T63" fmla="*/ 52 h 175"/>
              <a:gd name="T64" fmla="*/ 11 w 21"/>
              <a:gd name="T65" fmla="*/ 48 h 175"/>
              <a:gd name="T66" fmla="*/ 7 w 21"/>
              <a:gd name="T67" fmla="*/ 52 h 175"/>
              <a:gd name="T68" fmla="*/ 11 w 21"/>
              <a:gd name="T69" fmla="*/ 56 h 175"/>
              <a:gd name="T70" fmla="*/ 11 w 21"/>
              <a:gd name="T71" fmla="*/ 8 h 175"/>
              <a:gd name="T72" fmla="*/ 15 w 21"/>
              <a:gd name="T73" fmla="*/ 4 h 175"/>
              <a:gd name="T74" fmla="*/ 11 w 21"/>
              <a:gd name="T75" fmla="*/ 0 h 175"/>
              <a:gd name="T76" fmla="*/ 7 w 21"/>
              <a:gd name="T77" fmla="*/ 4 h 175"/>
              <a:gd name="T78" fmla="*/ 11 w 21"/>
              <a:gd name="T79" fmla="*/ 8 h 175"/>
              <a:gd name="T80" fmla="*/ 17 w 21"/>
              <a:gd name="T81" fmla="*/ 157 h 175"/>
              <a:gd name="T82" fmla="*/ 3 w 21"/>
              <a:gd name="T83" fmla="*/ 157 h 175"/>
              <a:gd name="T84" fmla="*/ 3 w 21"/>
              <a:gd name="T85" fmla="*/ 171 h 175"/>
              <a:gd name="T86" fmla="*/ 17 w 21"/>
              <a:gd name="T87" fmla="*/ 171 h 175"/>
              <a:gd name="T88" fmla="*/ 17 w 21"/>
              <a:gd name="T89" fmla="*/ 157 h 175"/>
              <a:gd name="T90" fmla="*/ 11 w 21"/>
              <a:gd name="T91" fmla="*/ 24 h 175"/>
              <a:gd name="T92" fmla="*/ 15 w 21"/>
              <a:gd name="T93" fmla="*/ 20 h 175"/>
              <a:gd name="T94" fmla="*/ 11 w 21"/>
              <a:gd name="T95" fmla="*/ 16 h 175"/>
              <a:gd name="T96" fmla="*/ 7 w 21"/>
              <a:gd name="T97" fmla="*/ 20 h 175"/>
              <a:gd name="T98" fmla="*/ 11 w 21"/>
              <a:gd name="T99" fmla="*/ 24 h 175"/>
              <a:gd name="T100" fmla="*/ 11 w 21"/>
              <a:gd name="T101" fmla="*/ 40 h 175"/>
              <a:gd name="T102" fmla="*/ 15 w 21"/>
              <a:gd name="T103" fmla="*/ 36 h 175"/>
              <a:gd name="T104" fmla="*/ 11 w 21"/>
              <a:gd name="T105" fmla="*/ 32 h 175"/>
              <a:gd name="T106" fmla="*/ 7 w 21"/>
              <a:gd name="T107" fmla="*/ 36 h 175"/>
              <a:gd name="T108" fmla="*/ 11 w 21"/>
              <a:gd name="T109" fmla="*/ 4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96"/>
                </a:moveTo>
                <a:cubicBezTo>
                  <a:pt x="9" y="96"/>
                  <a:pt x="7" y="97"/>
                  <a:pt x="7" y="100"/>
                </a:cubicBezTo>
                <a:cubicBezTo>
                  <a:pt x="7" y="102"/>
                  <a:pt x="9" y="104"/>
                  <a:pt x="11" y="104"/>
                </a:cubicBezTo>
                <a:cubicBezTo>
                  <a:pt x="13" y="104"/>
                  <a:pt x="15" y="102"/>
                  <a:pt x="15" y="100"/>
                </a:cubicBezTo>
                <a:cubicBezTo>
                  <a:pt x="15" y="97"/>
                  <a:pt x="13" y="96"/>
                  <a:pt x="11" y="96"/>
                </a:cubicBezTo>
                <a:close/>
                <a:moveTo>
                  <a:pt x="11" y="80"/>
                </a:moveTo>
                <a:cubicBezTo>
                  <a:pt x="9" y="80"/>
                  <a:pt x="7" y="81"/>
                  <a:pt x="7" y="84"/>
                </a:cubicBezTo>
                <a:cubicBezTo>
                  <a:pt x="7" y="86"/>
                  <a:pt x="9" y="88"/>
                  <a:pt x="11" y="88"/>
                </a:cubicBezTo>
                <a:cubicBezTo>
                  <a:pt x="13" y="88"/>
                  <a:pt x="15" y="86"/>
                  <a:pt x="15" y="84"/>
                </a:cubicBezTo>
                <a:cubicBezTo>
                  <a:pt x="15" y="81"/>
                  <a:pt x="13" y="80"/>
                  <a:pt x="11" y="80"/>
                </a:cubicBezTo>
                <a:close/>
                <a:moveTo>
                  <a:pt x="11" y="64"/>
                </a:moveTo>
                <a:cubicBezTo>
                  <a:pt x="9" y="64"/>
                  <a:pt x="7" y="65"/>
                  <a:pt x="7" y="68"/>
                </a:cubicBezTo>
                <a:cubicBezTo>
                  <a:pt x="7" y="70"/>
                  <a:pt x="9" y="72"/>
                  <a:pt x="11" y="72"/>
                </a:cubicBezTo>
                <a:cubicBezTo>
                  <a:pt x="13" y="72"/>
                  <a:pt x="15" y="70"/>
                  <a:pt x="15" y="68"/>
                </a:cubicBezTo>
                <a:cubicBezTo>
                  <a:pt x="15" y="65"/>
                  <a:pt x="13" y="64"/>
                  <a:pt x="11" y="64"/>
                </a:cubicBezTo>
                <a:close/>
                <a:moveTo>
                  <a:pt x="11" y="128"/>
                </a:moveTo>
                <a:cubicBezTo>
                  <a:pt x="9" y="128"/>
                  <a:pt x="7" y="129"/>
                  <a:pt x="7" y="132"/>
                </a:cubicBezTo>
                <a:cubicBezTo>
                  <a:pt x="7" y="134"/>
                  <a:pt x="9" y="136"/>
                  <a:pt x="11" y="136"/>
                </a:cubicBezTo>
                <a:cubicBezTo>
                  <a:pt x="13" y="136"/>
                  <a:pt x="15" y="134"/>
                  <a:pt x="15" y="132"/>
                </a:cubicBezTo>
                <a:cubicBezTo>
                  <a:pt x="15" y="129"/>
                  <a:pt x="13" y="128"/>
                  <a:pt x="11" y="128"/>
                </a:cubicBezTo>
                <a:close/>
                <a:moveTo>
                  <a:pt x="11" y="112"/>
                </a:moveTo>
                <a:cubicBezTo>
                  <a:pt x="9" y="112"/>
                  <a:pt x="7" y="113"/>
                  <a:pt x="7" y="116"/>
                </a:cubicBezTo>
                <a:cubicBezTo>
                  <a:pt x="7" y="118"/>
                  <a:pt x="9" y="120"/>
                  <a:pt x="11" y="120"/>
                </a:cubicBezTo>
                <a:cubicBezTo>
                  <a:pt x="13" y="120"/>
                  <a:pt x="15" y="118"/>
                  <a:pt x="15" y="116"/>
                </a:cubicBezTo>
                <a:cubicBezTo>
                  <a:pt x="15" y="113"/>
                  <a:pt x="13" y="112"/>
                  <a:pt x="11" y="112"/>
                </a:cubicBezTo>
                <a:close/>
                <a:moveTo>
                  <a:pt x="11" y="144"/>
                </a:moveTo>
                <a:cubicBezTo>
                  <a:pt x="9" y="144"/>
                  <a:pt x="7" y="145"/>
                  <a:pt x="7" y="148"/>
                </a:cubicBezTo>
                <a:cubicBezTo>
                  <a:pt x="7" y="150"/>
                  <a:pt x="9" y="152"/>
                  <a:pt x="11" y="152"/>
                </a:cubicBezTo>
                <a:cubicBezTo>
                  <a:pt x="13" y="152"/>
                  <a:pt x="15" y="150"/>
                  <a:pt x="15" y="148"/>
                </a:cubicBezTo>
                <a:cubicBezTo>
                  <a:pt x="15" y="145"/>
                  <a:pt x="13" y="144"/>
                  <a:pt x="11" y="144"/>
                </a:cubicBezTo>
                <a:close/>
                <a:moveTo>
                  <a:pt x="11" y="56"/>
                </a:moveTo>
                <a:cubicBezTo>
                  <a:pt x="13" y="56"/>
                  <a:pt x="15" y="54"/>
                  <a:pt x="15" y="52"/>
                </a:cubicBezTo>
                <a:cubicBezTo>
                  <a:pt x="15" y="49"/>
                  <a:pt x="13" y="48"/>
                  <a:pt x="11" y="48"/>
                </a:cubicBezTo>
                <a:cubicBezTo>
                  <a:pt x="9" y="48"/>
                  <a:pt x="7" y="49"/>
                  <a:pt x="7" y="52"/>
                </a:cubicBezTo>
                <a:cubicBezTo>
                  <a:pt x="7" y="54"/>
                  <a:pt x="9" y="56"/>
                  <a:pt x="11" y="56"/>
                </a:cubicBezTo>
                <a:close/>
                <a:moveTo>
                  <a:pt x="11" y="8"/>
                </a:moveTo>
                <a:cubicBezTo>
                  <a:pt x="13" y="8"/>
                  <a:pt x="15" y="6"/>
                  <a:pt x="15" y="4"/>
                </a:cubicBezTo>
                <a:cubicBezTo>
                  <a:pt x="15" y="1"/>
                  <a:pt x="13" y="0"/>
                  <a:pt x="11" y="0"/>
                </a:cubicBezTo>
                <a:cubicBezTo>
                  <a:pt x="9" y="0"/>
                  <a:pt x="7" y="1"/>
                  <a:pt x="7" y="4"/>
                </a:cubicBezTo>
                <a:cubicBezTo>
                  <a:pt x="7" y="6"/>
                  <a:pt x="9" y="8"/>
                  <a:pt x="11" y="8"/>
                </a:cubicBezTo>
                <a:close/>
                <a:moveTo>
                  <a:pt x="17" y="157"/>
                </a:moveTo>
                <a:cubicBezTo>
                  <a:pt x="13" y="154"/>
                  <a:pt x="7" y="154"/>
                  <a:pt x="3" y="157"/>
                </a:cubicBezTo>
                <a:cubicBezTo>
                  <a:pt x="0" y="161"/>
                  <a:pt x="0" y="167"/>
                  <a:pt x="3" y="171"/>
                </a:cubicBezTo>
                <a:cubicBezTo>
                  <a:pt x="7" y="175"/>
                  <a:pt x="13" y="175"/>
                  <a:pt x="17" y="171"/>
                </a:cubicBezTo>
                <a:cubicBezTo>
                  <a:pt x="21" y="167"/>
                  <a:pt x="21" y="161"/>
                  <a:pt x="17" y="157"/>
                </a:cubicBezTo>
                <a:close/>
                <a:moveTo>
                  <a:pt x="11" y="24"/>
                </a:moveTo>
                <a:cubicBezTo>
                  <a:pt x="13" y="24"/>
                  <a:pt x="15" y="22"/>
                  <a:pt x="15" y="20"/>
                </a:cubicBezTo>
                <a:cubicBezTo>
                  <a:pt x="15" y="17"/>
                  <a:pt x="13" y="16"/>
                  <a:pt x="11" y="16"/>
                </a:cubicBezTo>
                <a:cubicBezTo>
                  <a:pt x="9" y="16"/>
                  <a:pt x="7" y="17"/>
                  <a:pt x="7" y="20"/>
                </a:cubicBezTo>
                <a:cubicBezTo>
                  <a:pt x="7" y="22"/>
                  <a:pt x="9" y="24"/>
                  <a:pt x="11" y="24"/>
                </a:cubicBezTo>
                <a:close/>
                <a:moveTo>
                  <a:pt x="11" y="40"/>
                </a:moveTo>
                <a:cubicBezTo>
                  <a:pt x="13" y="40"/>
                  <a:pt x="15" y="38"/>
                  <a:pt x="15" y="36"/>
                </a:cubicBezTo>
                <a:cubicBezTo>
                  <a:pt x="15" y="33"/>
                  <a:pt x="13" y="32"/>
                  <a:pt x="11" y="32"/>
                </a:cubicBezTo>
                <a:cubicBezTo>
                  <a:pt x="9" y="32"/>
                  <a:pt x="7" y="33"/>
                  <a:pt x="7" y="36"/>
                </a:cubicBezTo>
                <a:cubicBezTo>
                  <a:pt x="7" y="38"/>
                  <a:pt x="9" y="40"/>
                  <a:pt x="11" y="40"/>
                </a:cubicBezTo>
                <a:close/>
              </a:path>
            </a:pathLst>
          </a:custGeom>
          <a:solidFill>
            <a:schemeClr val="accent2"/>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 name="Freeform 8"/>
          <p:cNvSpPr>
            <a:spLocks noEditPoints="1"/>
          </p:cNvSpPr>
          <p:nvPr/>
        </p:nvSpPr>
        <p:spPr bwMode="auto">
          <a:xfrm>
            <a:off x="5746116" y="3603629"/>
            <a:ext cx="69851" cy="555625"/>
          </a:xfrm>
          <a:custGeom>
            <a:avLst/>
            <a:gdLst>
              <a:gd name="T0" fmla="*/ 12 w 22"/>
              <a:gd name="T1" fmla="*/ 88 h 175"/>
              <a:gd name="T2" fmla="*/ 16 w 22"/>
              <a:gd name="T3" fmla="*/ 84 h 175"/>
              <a:gd name="T4" fmla="*/ 12 w 22"/>
              <a:gd name="T5" fmla="*/ 80 h 175"/>
              <a:gd name="T6" fmla="*/ 8 w 22"/>
              <a:gd name="T7" fmla="*/ 84 h 175"/>
              <a:gd name="T8" fmla="*/ 12 w 22"/>
              <a:gd name="T9" fmla="*/ 88 h 175"/>
              <a:gd name="T10" fmla="*/ 12 w 22"/>
              <a:gd name="T11" fmla="*/ 56 h 175"/>
              <a:gd name="T12" fmla="*/ 16 w 22"/>
              <a:gd name="T13" fmla="*/ 52 h 175"/>
              <a:gd name="T14" fmla="*/ 12 w 22"/>
              <a:gd name="T15" fmla="*/ 48 h 175"/>
              <a:gd name="T16" fmla="*/ 8 w 22"/>
              <a:gd name="T17" fmla="*/ 52 h 175"/>
              <a:gd name="T18" fmla="*/ 12 w 22"/>
              <a:gd name="T19" fmla="*/ 56 h 175"/>
              <a:gd name="T20" fmla="*/ 12 w 22"/>
              <a:gd name="T21" fmla="*/ 104 h 175"/>
              <a:gd name="T22" fmla="*/ 16 w 22"/>
              <a:gd name="T23" fmla="*/ 100 h 175"/>
              <a:gd name="T24" fmla="*/ 12 w 22"/>
              <a:gd name="T25" fmla="*/ 96 h 175"/>
              <a:gd name="T26" fmla="*/ 8 w 22"/>
              <a:gd name="T27" fmla="*/ 100 h 175"/>
              <a:gd name="T28" fmla="*/ 12 w 22"/>
              <a:gd name="T29" fmla="*/ 104 h 175"/>
              <a:gd name="T30" fmla="*/ 12 w 22"/>
              <a:gd name="T31" fmla="*/ 120 h 175"/>
              <a:gd name="T32" fmla="*/ 16 w 22"/>
              <a:gd name="T33" fmla="*/ 116 h 175"/>
              <a:gd name="T34" fmla="*/ 12 w 22"/>
              <a:gd name="T35" fmla="*/ 112 h 175"/>
              <a:gd name="T36" fmla="*/ 8 w 22"/>
              <a:gd name="T37" fmla="*/ 116 h 175"/>
              <a:gd name="T38" fmla="*/ 12 w 22"/>
              <a:gd name="T39" fmla="*/ 120 h 175"/>
              <a:gd name="T40" fmla="*/ 12 w 22"/>
              <a:gd name="T41" fmla="*/ 72 h 175"/>
              <a:gd name="T42" fmla="*/ 16 w 22"/>
              <a:gd name="T43" fmla="*/ 68 h 175"/>
              <a:gd name="T44" fmla="*/ 12 w 22"/>
              <a:gd name="T45" fmla="*/ 64 h 175"/>
              <a:gd name="T46" fmla="*/ 8 w 22"/>
              <a:gd name="T47" fmla="*/ 68 h 175"/>
              <a:gd name="T48" fmla="*/ 12 w 22"/>
              <a:gd name="T49" fmla="*/ 72 h 175"/>
              <a:gd name="T50" fmla="*/ 12 w 22"/>
              <a:gd name="T51" fmla="*/ 8 h 175"/>
              <a:gd name="T52" fmla="*/ 16 w 22"/>
              <a:gd name="T53" fmla="*/ 4 h 175"/>
              <a:gd name="T54" fmla="*/ 12 w 22"/>
              <a:gd name="T55" fmla="*/ 0 h 175"/>
              <a:gd name="T56" fmla="*/ 8 w 22"/>
              <a:gd name="T57" fmla="*/ 4 h 175"/>
              <a:gd name="T58" fmla="*/ 12 w 22"/>
              <a:gd name="T59" fmla="*/ 8 h 175"/>
              <a:gd name="T60" fmla="*/ 12 w 22"/>
              <a:gd name="T61" fmla="*/ 128 h 175"/>
              <a:gd name="T62" fmla="*/ 8 w 22"/>
              <a:gd name="T63" fmla="*/ 132 h 175"/>
              <a:gd name="T64" fmla="*/ 12 w 22"/>
              <a:gd name="T65" fmla="*/ 136 h 175"/>
              <a:gd name="T66" fmla="*/ 16 w 22"/>
              <a:gd name="T67" fmla="*/ 132 h 175"/>
              <a:gd name="T68" fmla="*/ 12 w 22"/>
              <a:gd name="T69" fmla="*/ 128 h 175"/>
              <a:gd name="T70" fmla="*/ 18 w 22"/>
              <a:gd name="T71" fmla="*/ 157 h 175"/>
              <a:gd name="T72" fmla="*/ 4 w 22"/>
              <a:gd name="T73" fmla="*/ 157 h 175"/>
              <a:gd name="T74" fmla="*/ 4 w 22"/>
              <a:gd name="T75" fmla="*/ 171 h 175"/>
              <a:gd name="T76" fmla="*/ 18 w 22"/>
              <a:gd name="T77" fmla="*/ 171 h 175"/>
              <a:gd name="T78" fmla="*/ 18 w 22"/>
              <a:gd name="T79" fmla="*/ 157 h 175"/>
              <a:gd name="T80" fmla="*/ 12 w 22"/>
              <a:gd name="T81" fmla="*/ 24 h 175"/>
              <a:gd name="T82" fmla="*/ 16 w 22"/>
              <a:gd name="T83" fmla="*/ 20 h 175"/>
              <a:gd name="T84" fmla="*/ 12 w 22"/>
              <a:gd name="T85" fmla="*/ 16 h 175"/>
              <a:gd name="T86" fmla="*/ 8 w 22"/>
              <a:gd name="T87" fmla="*/ 20 h 175"/>
              <a:gd name="T88" fmla="*/ 12 w 22"/>
              <a:gd name="T89" fmla="*/ 24 h 175"/>
              <a:gd name="T90" fmla="*/ 12 w 22"/>
              <a:gd name="T91" fmla="*/ 144 h 175"/>
              <a:gd name="T92" fmla="*/ 8 w 22"/>
              <a:gd name="T93" fmla="*/ 148 h 175"/>
              <a:gd name="T94" fmla="*/ 12 w 22"/>
              <a:gd name="T95" fmla="*/ 152 h 175"/>
              <a:gd name="T96" fmla="*/ 16 w 22"/>
              <a:gd name="T97" fmla="*/ 148 h 175"/>
              <a:gd name="T98" fmla="*/ 12 w 22"/>
              <a:gd name="T99" fmla="*/ 144 h 175"/>
              <a:gd name="T100" fmla="*/ 12 w 22"/>
              <a:gd name="T101" fmla="*/ 32 h 175"/>
              <a:gd name="T102" fmla="*/ 8 w 22"/>
              <a:gd name="T103" fmla="*/ 36 h 175"/>
              <a:gd name="T104" fmla="*/ 12 w 22"/>
              <a:gd name="T105" fmla="*/ 40 h 175"/>
              <a:gd name="T106" fmla="*/ 16 w 22"/>
              <a:gd name="T107" fmla="*/ 36 h 175"/>
              <a:gd name="T108" fmla="*/ 12 w 22"/>
              <a:gd name="T109"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 h="175">
                <a:moveTo>
                  <a:pt x="12" y="88"/>
                </a:moveTo>
                <a:cubicBezTo>
                  <a:pt x="14" y="88"/>
                  <a:pt x="16" y="86"/>
                  <a:pt x="16" y="84"/>
                </a:cubicBezTo>
                <a:cubicBezTo>
                  <a:pt x="16" y="81"/>
                  <a:pt x="14" y="80"/>
                  <a:pt x="12" y="80"/>
                </a:cubicBezTo>
                <a:cubicBezTo>
                  <a:pt x="9" y="80"/>
                  <a:pt x="8" y="81"/>
                  <a:pt x="8" y="84"/>
                </a:cubicBezTo>
                <a:cubicBezTo>
                  <a:pt x="8" y="86"/>
                  <a:pt x="9" y="88"/>
                  <a:pt x="12" y="88"/>
                </a:cubicBezTo>
                <a:close/>
                <a:moveTo>
                  <a:pt x="12" y="56"/>
                </a:moveTo>
                <a:cubicBezTo>
                  <a:pt x="14" y="56"/>
                  <a:pt x="16" y="54"/>
                  <a:pt x="16" y="52"/>
                </a:cubicBezTo>
                <a:cubicBezTo>
                  <a:pt x="16" y="49"/>
                  <a:pt x="14" y="48"/>
                  <a:pt x="12" y="48"/>
                </a:cubicBezTo>
                <a:cubicBezTo>
                  <a:pt x="9" y="48"/>
                  <a:pt x="8" y="49"/>
                  <a:pt x="8" y="52"/>
                </a:cubicBezTo>
                <a:cubicBezTo>
                  <a:pt x="8" y="54"/>
                  <a:pt x="9" y="56"/>
                  <a:pt x="12" y="56"/>
                </a:cubicBezTo>
                <a:close/>
                <a:moveTo>
                  <a:pt x="12" y="104"/>
                </a:moveTo>
                <a:cubicBezTo>
                  <a:pt x="14" y="104"/>
                  <a:pt x="16" y="102"/>
                  <a:pt x="16" y="100"/>
                </a:cubicBezTo>
                <a:cubicBezTo>
                  <a:pt x="16" y="97"/>
                  <a:pt x="14" y="96"/>
                  <a:pt x="12" y="96"/>
                </a:cubicBezTo>
                <a:cubicBezTo>
                  <a:pt x="9" y="96"/>
                  <a:pt x="8" y="97"/>
                  <a:pt x="8" y="100"/>
                </a:cubicBezTo>
                <a:cubicBezTo>
                  <a:pt x="8" y="102"/>
                  <a:pt x="9" y="104"/>
                  <a:pt x="12" y="104"/>
                </a:cubicBezTo>
                <a:close/>
                <a:moveTo>
                  <a:pt x="12" y="120"/>
                </a:moveTo>
                <a:cubicBezTo>
                  <a:pt x="14" y="120"/>
                  <a:pt x="16" y="118"/>
                  <a:pt x="16" y="116"/>
                </a:cubicBezTo>
                <a:cubicBezTo>
                  <a:pt x="16" y="113"/>
                  <a:pt x="14" y="112"/>
                  <a:pt x="12" y="112"/>
                </a:cubicBezTo>
                <a:cubicBezTo>
                  <a:pt x="9" y="112"/>
                  <a:pt x="8" y="113"/>
                  <a:pt x="8" y="116"/>
                </a:cubicBezTo>
                <a:cubicBezTo>
                  <a:pt x="8" y="118"/>
                  <a:pt x="9" y="120"/>
                  <a:pt x="12" y="120"/>
                </a:cubicBezTo>
                <a:close/>
                <a:moveTo>
                  <a:pt x="12" y="72"/>
                </a:moveTo>
                <a:cubicBezTo>
                  <a:pt x="14" y="72"/>
                  <a:pt x="16" y="70"/>
                  <a:pt x="16" y="68"/>
                </a:cubicBezTo>
                <a:cubicBezTo>
                  <a:pt x="16" y="65"/>
                  <a:pt x="14" y="64"/>
                  <a:pt x="12" y="64"/>
                </a:cubicBezTo>
                <a:cubicBezTo>
                  <a:pt x="9" y="64"/>
                  <a:pt x="8" y="65"/>
                  <a:pt x="8" y="68"/>
                </a:cubicBezTo>
                <a:cubicBezTo>
                  <a:pt x="8" y="70"/>
                  <a:pt x="9" y="72"/>
                  <a:pt x="12" y="72"/>
                </a:cubicBezTo>
                <a:close/>
                <a:moveTo>
                  <a:pt x="12" y="8"/>
                </a:moveTo>
                <a:cubicBezTo>
                  <a:pt x="14" y="8"/>
                  <a:pt x="16" y="6"/>
                  <a:pt x="16" y="4"/>
                </a:cubicBezTo>
                <a:cubicBezTo>
                  <a:pt x="16" y="1"/>
                  <a:pt x="14" y="0"/>
                  <a:pt x="12" y="0"/>
                </a:cubicBezTo>
                <a:cubicBezTo>
                  <a:pt x="9" y="0"/>
                  <a:pt x="8" y="1"/>
                  <a:pt x="8" y="4"/>
                </a:cubicBezTo>
                <a:cubicBezTo>
                  <a:pt x="8" y="6"/>
                  <a:pt x="9" y="8"/>
                  <a:pt x="12" y="8"/>
                </a:cubicBezTo>
                <a:close/>
                <a:moveTo>
                  <a:pt x="12" y="128"/>
                </a:moveTo>
                <a:cubicBezTo>
                  <a:pt x="9" y="128"/>
                  <a:pt x="8" y="129"/>
                  <a:pt x="8" y="132"/>
                </a:cubicBezTo>
                <a:cubicBezTo>
                  <a:pt x="8" y="134"/>
                  <a:pt x="9" y="136"/>
                  <a:pt x="12" y="136"/>
                </a:cubicBezTo>
                <a:cubicBezTo>
                  <a:pt x="14" y="136"/>
                  <a:pt x="16" y="134"/>
                  <a:pt x="16" y="132"/>
                </a:cubicBezTo>
                <a:cubicBezTo>
                  <a:pt x="16" y="129"/>
                  <a:pt x="14" y="128"/>
                  <a:pt x="12" y="128"/>
                </a:cubicBezTo>
                <a:close/>
                <a:moveTo>
                  <a:pt x="18" y="157"/>
                </a:moveTo>
                <a:cubicBezTo>
                  <a:pt x="14" y="154"/>
                  <a:pt x="8" y="154"/>
                  <a:pt x="4" y="157"/>
                </a:cubicBezTo>
                <a:cubicBezTo>
                  <a:pt x="0" y="161"/>
                  <a:pt x="0" y="167"/>
                  <a:pt x="4" y="171"/>
                </a:cubicBezTo>
                <a:cubicBezTo>
                  <a:pt x="8" y="175"/>
                  <a:pt x="14" y="175"/>
                  <a:pt x="18" y="171"/>
                </a:cubicBezTo>
                <a:cubicBezTo>
                  <a:pt x="22" y="167"/>
                  <a:pt x="22" y="161"/>
                  <a:pt x="18" y="157"/>
                </a:cubicBezTo>
                <a:close/>
                <a:moveTo>
                  <a:pt x="12" y="24"/>
                </a:moveTo>
                <a:cubicBezTo>
                  <a:pt x="14" y="24"/>
                  <a:pt x="16" y="22"/>
                  <a:pt x="16" y="20"/>
                </a:cubicBezTo>
                <a:cubicBezTo>
                  <a:pt x="16" y="17"/>
                  <a:pt x="14" y="16"/>
                  <a:pt x="12" y="16"/>
                </a:cubicBezTo>
                <a:cubicBezTo>
                  <a:pt x="9" y="16"/>
                  <a:pt x="8" y="17"/>
                  <a:pt x="8" y="20"/>
                </a:cubicBezTo>
                <a:cubicBezTo>
                  <a:pt x="8" y="22"/>
                  <a:pt x="9" y="24"/>
                  <a:pt x="12" y="24"/>
                </a:cubicBezTo>
                <a:close/>
                <a:moveTo>
                  <a:pt x="12" y="144"/>
                </a:moveTo>
                <a:cubicBezTo>
                  <a:pt x="10" y="144"/>
                  <a:pt x="8" y="145"/>
                  <a:pt x="8" y="148"/>
                </a:cubicBezTo>
                <a:cubicBezTo>
                  <a:pt x="8" y="150"/>
                  <a:pt x="10" y="152"/>
                  <a:pt x="12" y="152"/>
                </a:cubicBezTo>
                <a:cubicBezTo>
                  <a:pt x="14" y="152"/>
                  <a:pt x="16" y="150"/>
                  <a:pt x="16" y="148"/>
                </a:cubicBezTo>
                <a:cubicBezTo>
                  <a:pt x="16" y="145"/>
                  <a:pt x="14" y="144"/>
                  <a:pt x="12" y="144"/>
                </a:cubicBezTo>
                <a:close/>
                <a:moveTo>
                  <a:pt x="12" y="32"/>
                </a:moveTo>
                <a:cubicBezTo>
                  <a:pt x="9" y="32"/>
                  <a:pt x="8" y="33"/>
                  <a:pt x="8" y="36"/>
                </a:cubicBezTo>
                <a:cubicBezTo>
                  <a:pt x="8" y="38"/>
                  <a:pt x="9" y="40"/>
                  <a:pt x="12" y="40"/>
                </a:cubicBezTo>
                <a:cubicBezTo>
                  <a:pt x="14" y="40"/>
                  <a:pt x="16" y="38"/>
                  <a:pt x="16" y="36"/>
                </a:cubicBezTo>
                <a:cubicBezTo>
                  <a:pt x="16" y="33"/>
                  <a:pt x="14" y="32"/>
                  <a:pt x="12" y="32"/>
                </a:cubicBezTo>
                <a:close/>
              </a:path>
            </a:pathLst>
          </a:custGeom>
          <a:solidFill>
            <a:schemeClr val="accent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 name="Freeform 9"/>
          <p:cNvSpPr>
            <a:spLocks noEditPoints="1"/>
          </p:cNvSpPr>
          <p:nvPr/>
        </p:nvSpPr>
        <p:spPr bwMode="auto">
          <a:xfrm>
            <a:off x="7911469" y="3603629"/>
            <a:ext cx="66675" cy="555625"/>
          </a:xfrm>
          <a:custGeom>
            <a:avLst/>
            <a:gdLst>
              <a:gd name="T0" fmla="*/ 11 w 21"/>
              <a:gd name="T1" fmla="*/ 112 h 175"/>
              <a:gd name="T2" fmla="*/ 7 w 21"/>
              <a:gd name="T3" fmla="*/ 116 h 175"/>
              <a:gd name="T4" fmla="*/ 11 w 21"/>
              <a:gd name="T5" fmla="*/ 120 h 175"/>
              <a:gd name="T6" fmla="*/ 15 w 21"/>
              <a:gd name="T7" fmla="*/ 116 h 175"/>
              <a:gd name="T8" fmla="*/ 11 w 21"/>
              <a:gd name="T9" fmla="*/ 112 h 175"/>
              <a:gd name="T10" fmla="*/ 11 w 21"/>
              <a:gd name="T11" fmla="*/ 80 h 175"/>
              <a:gd name="T12" fmla="*/ 7 w 21"/>
              <a:gd name="T13" fmla="*/ 84 h 175"/>
              <a:gd name="T14" fmla="*/ 11 w 21"/>
              <a:gd name="T15" fmla="*/ 88 h 175"/>
              <a:gd name="T16" fmla="*/ 15 w 21"/>
              <a:gd name="T17" fmla="*/ 84 h 175"/>
              <a:gd name="T18" fmla="*/ 11 w 21"/>
              <a:gd name="T19" fmla="*/ 80 h 175"/>
              <a:gd name="T20" fmla="*/ 11 w 21"/>
              <a:gd name="T21" fmla="*/ 96 h 175"/>
              <a:gd name="T22" fmla="*/ 7 w 21"/>
              <a:gd name="T23" fmla="*/ 100 h 175"/>
              <a:gd name="T24" fmla="*/ 11 w 21"/>
              <a:gd name="T25" fmla="*/ 104 h 175"/>
              <a:gd name="T26" fmla="*/ 15 w 21"/>
              <a:gd name="T27" fmla="*/ 100 h 175"/>
              <a:gd name="T28" fmla="*/ 11 w 21"/>
              <a:gd name="T29" fmla="*/ 96 h 175"/>
              <a:gd name="T30" fmla="*/ 11 w 21"/>
              <a:gd name="T31" fmla="*/ 128 h 175"/>
              <a:gd name="T32" fmla="*/ 7 w 21"/>
              <a:gd name="T33" fmla="*/ 132 h 175"/>
              <a:gd name="T34" fmla="*/ 11 w 21"/>
              <a:gd name="T35" fmla="*/ 136 h 175"/>
              <a:gd name="T36" fmla="*/ 15 w 21"/>
              <a:gd name="T37" fmla="*/ 132 h 175"/>
              <a:gd name="T38" fmla="*/ 11 w 21"/>
              <a:gd name="T39" fmla="*/ 128 h 175"/>
              <a:gd name="T40" fmla="*/ 11 w 21"/>
              <a:gd name="T41" fmla="*/ 144 h 175"/>
              <a:gd name="T42" fmla="*/ 7 w 21"/>
              <a:gd name="T43" fmla="*/ 148 h 175"/>
              <a:gd name="T44" fmla="*/ 11 w 21"/>
              <a:gd name="T45" fmla="*/ 152 h 175"/>
              <a:gd name="T46" fmla="*/ 15 w 21"/>
              <a:gd name="T47" fmla="*/ 148 h 175"/>
              <a:gd name="T48" fmla="*/ 11 w 21"/>
              <a:gd name="T49" fmla="*/ 144 h 175"/>
              <a:gd name="T50" fmla="*/ 11 w 21"/>
              <a:gd name="T51" fmla="*/ 64 h 175"/>
              <a:gd name="T52" fmla="*/ 7 w 21"/>
              <a:gd name="T53" fmla="*/ 68 h 175"/>
              <a:gd name="T54" fmla="*/ 11 w 21"/>
              <a:gd name="T55" fmla="*/ 72 h 175"/>
              <a:gd name="T56" fmla="*/ 15 w 21"/>
              <a:gd name="T57" fmla="*/ 68 h 175"/>
              <a:gd name="T58" fmla="*/ 11 w 21"/>
              <a:gd name="T59" fmla="*/ 64 h 175"/>
              <a:gd name="T60" fmla="*/ 11 w 21"/>
              <a:gd name="T61" fmla="*/ 56 h 175"/>
              <a:gd name="T62" fmla="*/ 15 w 21"/>
              <a:gd name="T63" fmla="*/ 52 h 175"/>
              <a:gd name="T64" fmla="*/ 11 w 21"/>
              <a:gd name="T65" fmla="*/ 48 h 175"/>
              <a:gd name="T66" fmla="*/ 7 w 21"/>
              <a:gd name="T67" fmla="*/ 52 h 175"/>
              <a:gd name="T68" fmla="*/ 11 w 21"/>
              <a:gd name="T69" fmla="*/ 56 h 175"/>
              <a:gd name="T70" fmla="*/ 11 w 21"/>
              <a:gd name="T71" fmla="*/ 40 h 175"/>
              <a:gd name="T72" fmla="*/ 15 w 21"/>
              <a:gd name="T73" fmla="*/ 36 h 175"/>
              <a:gd name="T74" fmla="*/ 11 w 21"/>
              <a:gd name="T75" fmla="*/ 32 h 175"/>
              <a:gd name="T76" fmla="*/ 7 w 21"/>
              <a:gd name="T77" fmla="*/ 36 h 175"/>
              <a:gd name="T78" fmla="*/ 11 w 21"/>
              <a:gd name="T79" fmla="*/ 40 h 175"/>
              <a:gd name="T80" fmla="*/ 18 w 21"/>
              <a:gd name="T81" fmla="*/ 157 h 175"/>
              <a:gd name="T82" fmla="*/ 4 w 21"/>
              <a:gd name="T83" fmla="*/ 157 h 175"/>
              <a:gd name="T84" fmla="*/ 4 w 21"/>
              <a:gd name="T85" fmla="*/ 171 h 175"/>
              <a:gd name="T86" fmla="*/ 18 w 21"/>
              <a:gd name="T87" fmla="*/ 171 h 175"/>
              <a:gd name="T88" fmla="*/ 18 w 21"/>
              <a:gd name="T89" fmla="*/ 157 h 175"/>
              <a:gd name="T90" fmla="*/ 11 w 21"/>
              <a:gd name="T91" fmla="*/ 8 h 175"/>
              <a:gd name="T92" fmla="*/ 15 w 21"/>
              <a:gd name="T93" fmla="*/ 4 h 175"/>
              <a:gd name="T94" fmla="*/ 11 w 21"/>
              <a:gd name="T95" fmla="*/ 0 h 175"/>
              <a:gd name="T96" fmla="*/ 7 w 21"/>
              <a:gd name="T97" fmla="*/ 4 h 175"/>
              <a:gd name="T98" fmla="*/ 11 w 21"/>
              <a:gd name="T99" fmla="*/ 8 h 175"/>
              <a:gd name="T100" fmla="*/ 11 w 21"/>
              <a:gd name="T101" fmla="*/ 24 h 175"/>
              <a:gd name="T102" fmla="*/ 15 w 21"/>
              <a:gd name="T103" fmla="*/ 20 h 175"/>
              <a:gd name="T104" fmla="*/ 11 w 21"/>
              <a:gd name="T105" fmla="*/ 16 h 175"/>
              <a:gd name="T106" fmla="*/ 7 w 21"/>
              <a:gd name="T107" fmla="*/ 20 h 175"/>
              <a:gd name="T108" fmla="*/ 11 w 21"/>
              <a:gd name="T109" fmla="*/ 24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112"/>
                </a:moveTo>
                <a:cubicBezTo>
                  <a:pt x="9" y="112"/>
                  <a:pt x="7" y="113"/>
                  <a:pt x="7" y="116"/>
                </a:cubicBezTo>
                <a:cubicBezTo>
                  <a:pt x="7" y="118"/>
                  <a:pt x="9" y="120"/>
                  <a:pt x="11" y="120"/>
                </a:cubicBezTo>
                <a:cubicBezTo>
                  <a:pt x="14" y="120"/>
                  <a:pt x="15" y="118"/>
                  <a:pt x="15" y="116"/>
                </a:cubicBezTo>
                <a:cubicBezTo>
                  <a:pt x="15" y="113"/>
                  <a:pt x="14" y="112"/>
                  <a:pt x="11" y="112"/>
                </a:cubicBezTo>
                <a:close/>
                <a:moveTo>
                  <a:pt x="11" y="80"/>
                </a:moveTo>
                <a:cubicBezTo>
                  <a:pt x="9" y="80"/>
                  <a:pt x="7" y="81"/>
                  <a:pt x="7" y="84"/>
                </a:cubicBezTo>
                <a:cubicBezTo>
                  <a:pt x="7" y="86"/>
                  <a:pt x="9" y="88"/>
                  <a:pt x="11" y="88"/>
                </a:cubicBezTo>
                <a:cubicBezTo>
                  <a:pt x="14" y="88"/>
                  <a:pt x="15" y="86"/>
                  <a:pt x="15" y="84"/>
                </a:cubicBezTo>
                <a:cubicBezTo>
                  <a:pt x="15" y="81"/>
                  <a:pt x="14" y="80"/>
                  <a:pt x="11" y="80"/>
                </a:cubicBezTo>
                <a:close/>
                <a:moveTo>
                  <a:pt x="11" y="96"/>
                </a:moveTo>
                <a:cubicBezTo>
                  <a:pt x="9" y="96"/>
                  <a:pt x="7" y="97"/>
                  <a:pt x="7" y="100"/>
                </a:cubicBezTo>
                <a:cubicBezTo>
                  <a:pt x="7" y="102"/>
                  <a:pt x="9" y="104"/>
                  <a:pt x="11" y="104"/>
                </a:cubicBezTo>
                <a:cubicBezTo>
                  <a:pt x="14" y="104"/>
                  <a:pt x="15" y="102"/>
                  <a:pt x="15" y="100"/>
                </a:cubicBezTo>
                <a:cubicBezTo>
                  <a:pt x="15" y="97"/>
                  <a:pt x="14" y="96"/>
                  <a:pt x="11" y="96"/>
                </a:cubicBezTo>
                <a:close/>
                <a:moveTo>
                  <a:pt x="11" y="128"/>
                </a:moveTo>
                <a:cubicBezTo>
                  <a:pt x="9" y="128"/>
                  <a:pt x="7" y="129"/>
                  <a:pt x="7" y="132"/>
                </a:cubicBezTo>
                <a:cubicBezTo>
                  <a:pt x="7" y="134"/>
                  <a:pt x="9" y="136"/>
                  <a:pt x="11" y="136"/>
                </a:cubicBezTo>
                <a:cubicBezTo>
                  <a:pt x="14" y="136"/>
                  <a:pt x="15" y="134"/>
                  <a:pt x="15" y="132"/>
                </a:cubicBezTo>
                <a:cubicBezTo>
                  <a:pt x="15" y="129"/>
                  <a:pt x="14" y="128"/>
                  <a:pt x="11" y="128"/>
                </a:cubicBezTo>
                <a:close/>
                <a:moveTo>
                  <a:pt x="11" y="144"/>
                </a:moveTo>
                <a:cubicBezTo>
                  <a:pt x="9" y="144"/>
                  <a:pt x="7" y="145"/>
                  <a:pt x="7" y="148"/>
                </a:cubicBezTo>
                <a:cubicBezTo>
                  <a:pt x="7" y="150"/>
                  <a:pt x="9" y="152"/>
                  <a:pt x="11" y="152"/>
                </a:cubicBezTo>
                <a:cubicBezTo>
                  <a:pt x="14" y="152"/>
                  <a:pt x="15" y="150"/>
                  <a:pt x="15" y="148"/>
                </a:cubicBezTo>
                <a:cubicBezTo>
                  <a:pt x="15" y="145"/>
                  <a:pt x="14" y="144"/>
                  <a:pt x="11" y="144"/>
                </a:cubicBezTo>
                <a:close/>
                <a:moveTo>
                  <a:pt x="11" y="64"/>
                </a:moveTo>
                <a:cubicBezTo>
                  <a:pt x="9" y="64"/>
                  <a:pt x="7" y="65"/>
                  <a:pt x="7" y="68"/>
                </a:cubicBezTo>
                <a:cubicBezTo>
                  <a:pt x="7" y="70"/>
                  <a:pt x="9" y="72"/>
                  <a:pt x="11" y="72"/>
                </a:cubicBezTo>
                <a:cubicBezTo>
                  <a:pt x="14" y="72"/>
                  <a:pt x="15" y="70"/>
                  <a:pt x="15" y="68"/>
                </a:cubicBezTo>
                <a:cubicBezTo>
                  <a:pt x="15" y="65"/>
                  <a:pt x="14" y="64"/>
                  <a:pt x="11" y="64"/>
                </a:cubicBezTo>
                <a:close/>
                <a:moveTo>
                  <a:pt x="11" y="56"/>
                </a:moveTo>
                <a:cubicBezTo>
                  <a:pt x="14" y="56"/>
                  <a:pt x="15" y="54"/>
                  <a:pt x="15" y="52"/>
                </a:cubicBezTo>
                <a:cubicBezTo>
                  <a:pt x="15" y="49"/>
                  <a:pt x="14" y="48"/>
                  <a:pt x="11" y="48"/>
                </a:cubicBezTo>
                <a:cubicBezTo>
                  <a:pt x="9" y="48"/>
                  <a:pt x="7" y="49"/>
                  <a:pt x="7" y="52"/>
                </a:cubicBezTo>
                <a:cubicBezTo>
                  <a:pt x="7" y="54"/>
                  <a:pt x="9" y="56"/>
                  <a:pt x="11" y="56"/>
                </a:cubicBezTo>
                <a:close/>
                <a:moveTo>
                  <a:pt x="11" y="40"/>
                </a:moveTo>
                <a:cubicBezTo>
                  <a:pt x="14" y="40"/>
                  <a:pt x="15" y="38"/>
                  <a:pt x="15" y="36"/>
                </a:cubicBezTo>
                <a:cubicBezTo>
                  <a:pt x="15" y="33"/>
                  <a:pt x="14" y="32"/>
                  <a:pt x="11" y="32"/>
                </a:cubicBezTo>
                <a:cubicBezTo>
                  <a:pt x="9" y="32"/>
                  <a:pt x="7" y="33"/>
                  <a:pt x="7" y="36"/>
                </a:cubicBezTo>
                <a:cubicBezTo>
                  <a:pt x="7" y="38"/>
                  <a:pt x="9" y="40"/>
                  <a:pt x="11" y="40"/>
                </a:cubicBezTo>
                <a:close/>
                <a:moveTo>
                  <a:pt x="18" y="157"/>
                </a:moveTo>
                <a:cubicBezTo>
                  <a:pt x="14" y="154"/>
                  <a:pt x="8" y="154"/>
                  <a:pt x="4" y="157"/>
                </a:cubicBezTo>
                <a:cubicBezTo>
                  <a:pt x="0" y="161"/>
                  <a:pt x="0" y="167"/>
                  <a:pt x="4" y="171"/>
                </a:cubicBezTo>
                <a:cubicBezTo>
                  <a:pt x="8" y="175"/>
                  <a:pt x="14" y="175"/>
                  <a:pt x="18" y="171"/>
                </a:cubicBezTo>
                <a:cubicBezTo>
                  <a:pt x="21" y="167"/>
                  <a:pt x="21" y="161"/>
                  <a:pt x="18" y="157"/>
                </a:cubicBezTo>
                <a:close/>
                <a:moveTo>
                  <a:pt x="11" y="8"/>
                </a:moveTo>
                <a:cubicBezTo>
                  <a:pt x="14" y="8"/>
                  <a:pt x="15" y="6"/>
                  <a:pt x="15" y="4"/>
                </a:cubicBezTo>
                <a:cubicBezTo>
                  <a:pt x="15" y="1"/>
                  <a:pt x="14" y="0"/>
                  <a:pt x="11" y="0"/>
                </a:cubicBezTo>
                <a:cubicBezTo>
                  <a:pt x="9" y="0"/>
                  <a:pt x="7" y="1"/>
                  <a:pt x="7" y="4"/>
                </a:cubicBezTo>
                <a:cubicBezTo>
                  <a:pt x="7" y="6"/>
                  <a:pt x="9" y="8"/>
                  <a:pt x="11" y="8"/>
                </a:cubicBezTo>
                <a:close/>
                <a:moveTo>
                  <a:pt x="11" y="24"/>
                </a:moveTo>
                <a:cubicBezTo>
                  <a:pt x="14" y="24"/>
                  <a:pt x="15" y="22"/>
                  <a:pt x="15" y="20"/>
                </a:cubicBezTo>
                <a:cubicBezTo>
                  <a:pt x="15" y="17"/>
                  <a:pt x="14" y="16"/>
                  <a:pt x="11" y="16"/>
                </a:cubicBezTo>
                <a:cubicBezTo>
                  <a:pt x="9" y="16"/>
                  <a:pt x="7" y="17"/>
                  <a:pt x="7" y="20"/>
                </a:cubicBezTo>
                <a:cubicBezTo>
                  <a:pt x="7" y="22"/>
                  <a:pt x="9" y="24"/>
                  <a:pt x="11" y="24"/>
                </a:cubicBezTo>
                <a:close/>
              </a:path>
            </a:pathLst>
          </a:custGeom>
          <a:solidFill>
            <a:schemeClr val="accent3"/>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 name="Freeform 10"/>
          <p:cNvSpPr>
            <a:spLocks noEditPoints="1"/>
          </p:cNvSpPr>
          <p:nvPr/>
        </p:nvSpPr>
        <p:spPr bwMode="auto">
          <a:xfrm>
            <a:off x="9821232" y="3644269"/>
            <a:ext cx="66675" cy="555625"/>
          </a:xfrm>
          <a:custGeom>
            <a:avLst/>
            <a:gdLst>
              <a:gd name="T0" fmla="*/ 11 w 21"/>
              <a:gd name="T1" fmla="*/ 88 h 175"/>
              <a:gd name="T2" fmla="*/ 15 w 21"/>
              <a:gd name="T3" fmla="*/ 84 h 175"/>
              <a:gd name="T4" fmla="*/ 11 w 21"/>
              <a:gd name="T5" fmla="*/ 80 h 175"/>
              <a:gd name="T6" fmla="*/ 7 w 21"/>
              <a:gd name="T7" fmla="*/ 84 h 175"/>
              <a:gd name="T8" fmla="*/ 11 w 21"/>
              <a:gd name="T9" fmla="*/ 88 h 175"/>
              <a:gd name="T10" fmla="*/ 11 w 21"/>
              <a:gd name="T11" fmla="*/ 104 h 175"/>
              <a:gd name="T12" fmla="*/ 15 w 21"/>
              <a:gd name="T13" fmla="*/ 100 h 175"/>
              <a:gd name="T14" fmla="*/ 11 w 21"/>
              <a:gd name="T15" fmla="*/ 96 h 175"/>
              <a:gd name="T16" fmla="*/ 7 w 21"/>
              <a:gd name="T17" fmla="*/ 100 h 175"/>
              <a:gd name="T18" fmla="*/ 11 w 21"/>
              <a:gd name="T19" fmla="*/ 104 h 175"/>
              <a:gd name="T20" fmla="*/ 11 w 21"/>
              <a:gd name="T21" fmla="*/ 72 h 175"/>
              <a:gd name="T22" fmla="*/ 15 w 21"/>
              <a:gd name="T23" fmla="*/ 68 h 175"/>
              <a:gd name="T24" fmla="*/ 11 w 21"/>
              <a:gd name="T25" fmla="*/ 64 h 175"/>
              <a:gd name="T26" fmla="*/ 7 w 21"/>
              <a:gd name="T27" fmla="*/ 68 h 175"/>
              <a:gd name="T28" fmla="*/ 11 w 21"/>
              <a:gd name="T29" fmla="*/ 72 h 175"/>
              <a:gd name="T30" fmla="*/ 15 w 21"/>
              <a:gd name="T31" fmla="*/ 52 h 175"/>
              <a:gd name="T32" fmla="*/ 11 w 21"/>
              <a:gd name="T33" fmla="*/ 48 h 175"/>
              <a:gd name="T34" fmla="*/ 7 w 21"/>
              <a:gd name="T35" fmla="*/ 52 h 175"/>
              <a:gd name="T36" fmla="*/ 11 w 21"/>
              <a:gd name="T37" fmla="*/ 56 h 175"/>
              <a:gd name="T38" fmla="*/ 15 w 21"/>
              <a:gd name="T39" fmla="*/ 52 h 175"/>
              <a:gd name="T40" fmla="*/ 11 w 21"/>
              <a:gd name="T41" fmla="*/ 120 h 175"/>
              <a:gd name="T42" fmla="*/ 15 w 21"/>
              <a:gd name="T43" fmla="*/ 116 h 175"/>
              <a:gd name="T44" fmla="*/ 11 w 21"/>
              <a:gd name="T45" fmla="*/ 112 h 175"/>
              <a:gd name="T46" fmla="*/ 7 w 21"/>
              <a:gd name="T47" fmla="*/ 116 h 175"/>
              <a:gd name="T48" fmla="*/ 11 w 21"/>
              <a:gd name="T49" fmla="*/ 120 h 175"/>
              <a:gd name="T50" fmla="*/ 11 w 21"/>
              <a:gd name="T51" fmla="*/ 8 h 175"/>
              <a:gd name="T52" fmla="*/ 15 w 21"/>
              <a:gd name="T53" fmla="*/ 4 h 175"/>
              <a:gd name="T54" fmla="*/ 11 w 21"/>
              <a:gd name="T55" fmla="*/ 0 h 175"/>
              <a:gd name="T56" fmla="*/ 7 w 21"/>
              <a:gd name="T57" fmla="*/ 4 h 175"/>
              <a:gd name="T58" fmla="*/ 11 w 21"/>
              <a:gd name="T59" fmla="*/ 8 h 175"/>
              <a:gd name="T60" fmla="*/ 11 w 21"/>
              <a:gd name="T61" fmla="*/ 128 h 175"/>
              <a:gd name="T62" fmla="*/ 7 w 21"/>
              <a:gd name="T63" fmla="*/ 132 h 175"/>
              <a:gd name="T64" fmla="*/ 11 w 21"/>
              <a:gd name="T65" fmla="*/ 136 h 175"/>
              <a:gd name="T66" fmla="*/ 15 w 21"/>
              <a:gd name="T67" fmla="*/ 132 h 175"/>
              <a:gd name="T68" fmla="*/ 11 w 21"/>
              <a:gd name="T69" fmla="*/ 128 h 175"/>
              <a:gd name="T70" fmla="*/ 17 w 21"/>
              <a:gd name="T71" fmla="*/ 157 h 175"/>
              <a:gd name="T72" fmla="*/ 4 w 21"/>
              <a:gd name="T73" fmla="*/ 157 h 175"/>
              <a:gd name="T74" fmla="*/ 4 w 21"/>
              <a:gd name="T75" fmla="*/ 171 h 175"/>
              <a:gd name="T76" fmla="*/ 17 w 21"/>
              <a:gd name="T77" fmla="*/ 171 h 175"/>
              <a:gd name="T78" fmla="*/ 17 w 21"/>
              <a:gd name="T79" fmla="*/ 157 h 175"/>
              <a:gd name="T80" fmla="*/ 15 w 21"/>
              <a:gd name="T81" fmla="*/ 20 h 175"/>
              <a:gd name="T82" fmla="*/ 11 w 21"/>
              <a:gd name="T83" fmla="*/ 16 h 175"/>
              <a:gd name="T84" fmla="*/ 7 w 21"/>
              <a:gd name="T85" fmla="*/ 20 h 175"/>
              <a:gd name="T86" fmla="*/ 11 w 21"/>
              <a:gd name="T87" fmla="*/ 24 h 175"/>
              <a:gd name="T88" fmla="*/ 15 w 21"/>
              <a:gd name="T89" fmla="*/ 20 h 175"/>
              <a:gd name="T90" fmla="*/ 11 w 21"/>
              <a:gd name="T91" fmla="*/ 152 h 175"/>
              <a:gd name="T92" fmla="*/ 15 w 21"/>
              <a:gd name="T93" fmla="*/ 148 h 175"/>
              <a:gd name="T94" fmla="*/ 11 w 21"/>
              <a:gd name="T95" fmla="*/ 144 h 175"/>
              <a:gd name="T96" fmla="*/ 7 w 21"/>
              <a:gd name="T97" fmla="*/ 148 h 175"/>
              <a:gd name="T98" fmla="*/ 11 w 21"/>
              <a:gd name="T99" fmla="*/ 152 h 175"/>
              <a:gd name="T100" fmla="*/ 11 w 21"/>
              <a:gd name="T101" fmla="*/ 32 h 175"/>
              <a:gd name="T102" fmla="*/ 7 w 21"/>
              <a:gd name="T103" fmla="*/ 36 h 175"/>
              <a:gd name="T104" fmla="*/ 11 w 21"/>
              <a:gd name="T105" fmla="*/ 40 h 175"/>
              <a:gd name="T106" fmla="*/ 15 w 21"/>
              <a:gd name="T107" fmla="*/ 36 h 175"/>
              <a:gd name="T108" fmla="*/ 11 w 21"/>
              <a:gd name="T109" fmla="*/ 3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175">
                <a:moveTo>
                  <a:pt x="11" y="88"/>
                </a:moveTo>
                <a:cubicBezTo>
                  <a:pt x="13" y="88"/>
                  <a:pt x="15" y="86"/>
                  <a:pt x="15" y="84"/>
                </a:cubicBezTo>
                <a:cubicBezTo>
                  <a:pt x="15" y="81"/>
                  <a:pt x="13" y="80"/>
                  <a:pt x="11" y="80"/>
                </a:cubicBezTo>
                <a:cubicBezTo>
                  <a:pt x="9" y="80"/>
                  <a:pt x="7" y="81"/>
                  <a:pt x="7" y="84"/>
                </a:cubicBezTo>
                <a:cubicBezTo>
                  <a:pt x="7" y="86"/>
                  <a:pt x="9" y="88"/>
                  <a:pt x="11" y="88"/>
                </a:cubicBezTo>
                <a:close/>
                <a:moveTo>
                  <a:pt x="11" y="104"/>
                </a:moveTo>
                <a:cubicBezTo>
                  <a:pt x="13" y="104"/>
                  <a:pt x="15" y="102"/>
                  <a:pt x="15" y="100"/>
                </a:cubicBezTo>
                <a:cubicBezTo>
                  <a:pt x="15" y="97"/>
                  <a:pt x="13" y="96"/>
                  <a:pt x="11" y="96"/>
                </a:cubicBezTo>
                <a:cubicBezTo>
                  <a:pt x="9" y="96"/>
                  <a:pt x="7" y="97"/>
                  <a:pt x="7" y="100"/>
                </a:cubicBezTo>
                <a:cubicBezTo>
                  <a:pt x="7" y="102"/>
                  <a:pt x="9" y="104"/>
                  <a:pt x="11" y="104"/>
                </a:cubicBezTo>
                <a:close/>
                <a:moveTo>
                  <a:pt x="11" y="72"/>
                </a:moveTo>
                <a:cubicBezTo>
                  <a:pt x="13" y="72"/>
                  <a:pt x="15" y="70"/>
                  <a:pt x="15" y="68"/>
                </a:cubicBezTo>
                <a:cubicBezTo>
                  <a:pt x="15" y="65"/>
                  <a:pt x="13" y="64"/>
                  <a:pt x="11" y="64"/>
                </a:cubicBezTo>
                <a:cubicBezTo>
                  <a:pt x="9" y="64"/>
                  <a:pt x="7" y="65"/>
                  <a:pt x="7" y="68"/>
                </a:cubicBezTo>
                <a:cubicBezTo>
                  <a:pt x="7" y="70"/>
                  <a:pt x="9" y="72"/>
                  <a:pt x="11" y="72"/>
                </a:cubicBezTo>
                <a:close/>
                <a:moveTo>
                  <a:pt x="15" y="52"/>
                </a:moveTo>
                <a:cubicBezTo>
                  <a:pt x="15" y="49"/>
                  <a:pt x="13" y="48"/>
                  <a:pt x="11" y="48"/>
                </a:cubicBezTo>
                <a:cubicBezTo>
                  <a:pt x="9" y="48"/>
                  <a:pt x="7" y="49"/>
                  <a:pt x="7" y="52"/>
                </a:cubicBezTo>
                <a:cubicBezTo>
                  <a:pt x="7" y="54"/>
                  <a:pt x="9" y="56"/>
                  <a:pt x="11" y="56"/>
                </a:cubicBezTo>
                <a:cubicBezTo>
                  <a:pt x="13" y="56"/>
                  <a:pt x="15" y="54"/>
                  <a:pt x="15" y="52"/>
                </a:cubicBezTo>
                <a:close/>
                <a:moveTo>
                  <a:pt x="11" y="120"/>
                </a:moveTo>
                <a:cubicBezTo>
                  <a:pt x="13" y="120"/>
                  <a:pt x="15" y="118"/>
                  <a:pt x="15" y="116"/>
                </a:cubicBezTo>
                <a:cubicBezTo>
                  <a:pt x="15" y="113"/>
                  <a:pt x="13" y="112"/>
                  <a:pt x="11" y="112"/>
                </a:cubicBezTo>
                <a:cubicBezTo>
                  <a:pt x="9" y="112"/>
                  <a:pt x="7" y="113"/>
                  <a:pt x="7" y="116"/>
                </a:cubicBezTo>
                <a:cubicBezTo>
                  <a:pt x="7" y="118"/>
                  <a:pt x="9" y="120"/>
                  <a:pt x="11" y="120"/>
                </a:cubicBezTo>
                <a:close/>
                <a:moveTo>
                  <a:pt x="11" y="8"/>
                </a:moveTo>
                <a:cubicBezTo>
                  <a:pt x="13" y="8"/>
                  <a:pt x="15" y="6"/>
                  <a:pt x="15" y="4"/>
                </a:cubicBezTo>
                <a:cubicBezTo>
                  <a:pt x="15" y="1"/>
                  <a:pt x="13" y="0"/>
                  <a:pt x="11" y="0"/>
                </a:cubicBezTo>
                <a:cubicBezTo>
                  <a:pt x="9" y="0"/>
                  <a:pt x="7" y="1"/>
                  <a:pt x="7" y="4"/>
                </a:cubicBezTo>
                <a:cubicBezTo>
                  <a:pt x="7" y="6"/>
                  <a:pt x="9" y="8"/>
                  <a:pt x="11" y="8"/>
                </a:cubicBezTo>
                <a:close/>
                <a:moveTo>
                  <a:pt x="11" y="128"/>
                </a:moveTo>
                <a:cubicBezTo>
                  <a:pt x="9" y="128"/>
                  <a:pt x="7" y="129"/>
                  <a:pt x="7" y="132"/>
                </a:cubicBezTo>
                <a:cubicBezTo>
                  <a:pt x="7" y="134"/>
                  <a:pt x="9" y="136"/>
                  <a:pt x="11" y="136"/>
                </a:cubicBezTo>
                <a:cubicBezTo>
                  <a:pt x="13" y="136"/>
                  <a:pt x="15" y="134"/>
                  <a:pt x="15" y="132"/>
                </a:cubicBezTo>
                <a:cubicBezTo>
                  <a:pt x="15" y="129"/>
                  <a:pt x="13" y="128"/>
                  <a:pt x="11" y="128"/>
                </a:cubicBezTo>
                <a:close/>
                <a:moveTo>
                  <a:pt x="17" y="157"/>
                </a:moveTo>
                <a:cubicBezTo>
                  <a:pt x="13" y="154"/>
                  <a:pt x="7" y="154"/>
                  <a:pt x="4" y="157"/>
                </a:cubicBezTo>
                <a:cubicBezTo>
                  <a:pt x="0" y="161"/>
                  <a:pt x="0" y="167"/>
                  <a:pt x="4" y="171"/>
                </a:cubicBezTo>
                <a:cubicBezTo>
                  <a:pt x="7" y="175"/>
                  <a:pt x="13" y="175"/>
                  <a:pt x="17" y="171"/>
                </a:cubicBezTo>
                <a:cubicBezTo>
                  <a:pt x="21" y="167"/>
                  <a:pt x="21" y="161"/>
                  <a:pt x="17" y="157"/>
                </a:cubicBezTo>
                <a:close/>
                <a:moveTo>
                  <a:pt x="15" y="20"/>
                </a:moveTo>
                <a:cubicBezTo>
                  <a:pt x="15" y="17"/>
                  <a:pt x="13" y="16"/>
                  <a:pt x="11" y="16"/>
                </a:cubicBezTo>
                <a:cubicBezTo>
                  <a:pt x="9" y="16"/>
                  <a:pt x="7" y="17"/>
                  <a:pt x="7" y="20"/>
                </a:cubicBezTo>
                <a:cubicBezTo>
                  <a:pt x="7" y="22"/>
                  <a:pt x="9" y="24"/>
                  <a:pt x="11" y="24"/>
                </a:cubicBezTo>
                <a:cubicBezTo>
                  <a:pt x="13" y="24"/>
                  <a:pt x="15" y="22"/>
                  <a:pt x="15" y="20"/>
                </a:cubicBezTo>
                <a:close/>
                <a:moveTo>
                  <a:pt x="11" y="152"/>
                </a:moveTo>
                <a:cubicBezTo>
                  <a:pt x="13" y="152"/>
                  <a:pt x="15" y="150"/>
                  <a:pt x="15" y="148"/>
                </a:cubicBezTo>
                <a:cubicBezTo>
                  <a:pt x="15" y="145"/>
                  <a:pt x="13" y="144"/>
                  <a:pt x="11" y="144"/>
                </a:cubicBezTo>
                <a:cubicBezTo>
                  <a:pt x="9" y="144"/>
                  <a:pt x="7" y="145"/>
                  <a:pt x="7" y="148"/>
                </a:cubicBezTo>
                <a:cubicBezTo>
                  <a:pt x="7" y="150"/>
                  <a:pt x="9" y="152"/>
                  <a:pt x="11" y="152"/>
                </a:cubicBezTo>
                <a:close/>
                <a:moveTo>
                  <a:pt x="11" y="32"/>
                </a:moveTo>
                <a:cubicBezTo>
                  <a:pt x="9" y="32"/>
                  <a:pt x="7" y="33"/>
                  <a:pt x="7" y="36"/>
                </a:cubicBezTo>
                <a:cubicBezTo>
                  <a:pt x="7" y="38"/>
                  <a:pt x="9" y="40"/>
                  <a:pt x="11" y="40"/>
                </a:cubicBezTo>
                <a:cubicBezTo>
                  <a:pt x="13" y="40"/>
                  <a:pt x="15" y="38"/>
                  <a:pt x="15" y="36"/>
                </a:cubicBezTo>
                <a:cubicBezTo>
                  <a:pt x="15" y="33"/>
                  <a:pt x="13" y="32"/>
                  <a:pt x="11" y="32"/>
                </a:cubicBezTo>
                <a:close/>
              </a:path>
            </a:pathLst>
          </a:custGeom>
          <a:solidFill>
            <a:schemeClr val="accent6"/>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0" name="Freeform 14"/>
          <p:cNvSpPr>
            <a:spLocks noEditPoints="1"/>
          </p:cNvSpPr>
          <p:nvPr/>
        </p:nvSpPr>
        <p:spPr bwMode="auto">
          <a:xfrm>
            <a:off x="3344545" y="2730065"/>
            <a:ext cx="400051" cy="504825"/>
          </a:xfrm>
          <a:custGeom>
            <a:avLst/>
            <a:gdLst>
              <a:gd name="T0" fmla="*/ 182 w 252"/>
              <a:gd name="T1" fmla="*/ 92 h 318"/>
              <a:gd name="T2" fmla="*/ 44 w 252"/>
              <a:gd name="T3" fmla="*/ 92 h 318"/>
              <a:gd name="T4" fmla="*/ 44 w 252"/>
              <a:gd name="T5" fmla="*/ 112 h 318"/>
              <a:gd name="T6" fmla="*/ 182 w 252"/>
              <a:gd name="T7" fmla="*/ 112 h 318"/>
              <a:gd name="T8" fmla="*/ 182 w 252"/>
              <a:gd name="T9" fmla="*/ 92 h 318"/>
              <a:gd name="T10" fmla="*/ 182 w 252"/>
              <a:gd name="T11" fmla="*/ 52 h 318"/>
              <a:gd name="T12" fmla="*/ 44 w 252"/>
              <a:gd name="T13" fmla="*/ 52 h 318"/>
              <a:gd name="T14" fmla="*/ 44 w 252"/>
              <a:gd name="T15" fmla="*/ 72 h 318"/>
              <a:gd name="T16" fmla="*/ 182 w 252"/>
              <a:gd name="T17" fmla="*/ 72 h 318"/>
              <a:gd name="T18" fmla="*/ 182 w 252"/>
              <a:gd name="T19" fmla="*/ 52 h 318"/>
              <a:gd name="T20" fmla="*/ 182 w 252"/>
              <a:gd name="T21" fmla="*/ 130 h 318"/>
              <a:gd name="T22" fmla="*/ 44 w 252"/>
              <a:gd name="T23" fmla="*/ 130 h 318"/>
              <a:gd name="T24" fmla="*/ 44 w 252"/>
              <a:gd name="T25" fmla="*/ 150 h 318"/>
              <a:gd name="T26" fmla="*/ 182 w 252"/>
              <a:gd name="T27" fmla="*/ 150 h 318"/>
              <a:gd name="T28" fmla="*/ 182 w 252"/>
              <a:gd name="T29" fmla="*/ 130 h 318"/>
              <a:gd name="T30" fmla="*/ 44 w 252"/>
              <a:gd name="T31" fmla="*/ 190 h 318"/>
              <a:gd name="T32" fmla="*/ 112 w 252"/>
              <a:gd name="T33" fmla="*/ 190 h 318"/>
              <a:gd name="T34" fmla="*/ 112 w 252"/>
              <a:gd name="T35" fmla="*/ 170 h 318"/>
              <a:gd name="T36" fmla="*/ 44 w 252"/>
              <a:gd name="T37" fmla="*/ 170 h 318"/>
              <a:gd name="T38" fmla="*/ 44 w 252"/>
              <a:gd name="T39" fmla="*/ 190 h 318"/>
              <a:gd name="T40" fmla="*/ 224 w 252"/>
              <a:gd name="T41" fmla="*/ 28 h 318"/>
              <a:gd name="T42" fmla="*/ 224 w 252"/>
              <a:gd name="T43" fmla="*/ 0 h 318"/>
              <a:gd name="T44" fmla="*/ 0 w 252"/>
              <a:gd name="T45" fmla="*/ 0 h 318"/>
              <a:gd name="T46" fmla="*/ 0 w 252"/>
              <a:gd name="T47" fmla="*/ 290 h 318"/>
              <a:gd name="T48" fmla="*/ 28 w 252"/>
              <a:gd name="T49" fmla="*/ 290 h 318"/>
              <a:gd name="T50" fmla="*/ 28 w 252"/>
              <a:gd name="T51" fmla="*/ 318 h 318"/>
              <a:gd name="T52" fmla="*/ 252 w 252"/>
              <a:gd name="T53" fmla="*/ 318 h 318"/>
              <a:gd name="T54" fmla="*/ 252 w 252"/>
              <a:gd name="T55" fmla="*/ 28 h 318"/>
              <a:gd name="T56" fmla="*/ 224 w 252"/>
              <a:gd name="T57" fmla="*/ 28 h 318"/>
              <a:gd name="T58" fmla="*/ 16 w 252"/>
              <a:gd name="T59" fmla="*/ 274 h 318"/>
              <a:gd name="T60" fmla="*/ 16 w 252"/>
              <a:gd name="T61" fmla="*/ 16 h 318"/>
              <a:gd name="T62" fmla="*/ 210 w 252"/>
              <a:gd name="T63" fmla="*/ 16 h 318"/>
              <a:gd name="T64" fmla="*/ 210 w 252"/>
              <a:gd name="T65" fmla="*/ 208 h 318"/>
              <a:gd name="T66" fmla="*/ 144 w 252"/>
              <a:gd name="T67" fmla="*/ 208 h 318"/>
              <a:gd name="T68" fmla="*/ 144 w 252"/>
              <a:gd name="T69" fmla="*/ 274 h 318"/>
              <a:gd name="T70" fmla="*/ 16 w 252"/>
              <a:gd name="T71" fmla="*/ 274 h 318"/>
              <a:gd name="T72" fmla="*/ 238 w 252"/>
              <a:gd name="T73" fmla="*/ 302 h 318"/>
              <a:gd name="T74" fmla="*/ 44 w 252"/>
              <a:gd name="T75" fmla="*/ 302 h 318"/>
              <a:gd name="T76" fmla="*/ 44 w 252"/>
              <a:gd name="T77" fmla="*/ 290 h 318"/>
              <a:gd name="T78" fmla="*/ 150 w 252"/>
              <a:gd name="T79" fmla="*/ 290 h 318"/>
              <a:gd name="T80" fmla="*/ 224 w 252"/>
              <a:gd name="T81" fmla="*/ 216 h 318"/>
              <a:gd name="T82" fmla="*/ 224 w 252"/>
              <a:gd name="T83" fmla="*/ 44 h 318"/>
              <a:gd name="T84" fmla="*/ 238 w 252"/>
              <a:gd name="T85" fmla="*/ 44 h 318"/>
              <a:gd name="T86" fmla="*/ 238 w 252"/>
              <a:gd name="T87" fmla="*/ 30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2" h="318">
                <a:moveTo>
                  <a:pt x="182" y="92"/>
                </a:moveTo>
                <a:lnTo>
                  <a:pt x="44" y="92"/>
                </a:lnTo>
                <a:lnTo>
                  <a:pt x="44" y="112"/>
                </a:lnTo>
                <a:lnTo>
                  <a:pt x="182" y="112"/>
                </a:lnTo>
                <a:lnTo>
                  <a:pt x="182" y="92"/>
                </a:lnTo>
                <a:close/>
                <a:moveTo>
                  <a:pt x="182" y="52"/>
                </a:moveTo>
                <a:lnTo>
                  <a:pt x="44" y="52"/>
                </a:lnTo>
                <a:lnTo>
                  <a:pt x="44" y="72"/>
                </a:lnTo>
                <a:lnTo>
                  <a:pt x="182" y="72"/>
                </a:lnTo>
                <a:lnTo>
                  <a:pt x="182" y="52"/>
                </a:lnTo>
                <a:close/>
                <a:moveTo>
                  <a:pt x="182" y="130"/>
                </a:moveTo>
                <a:lnTo>
                  <a:pt x="44" y="130"/>
                </a:lnTo>
                <a:lnTo>
                  <a:pt x="44" y="150"/>
                </a:lnTo>
                <a:lnTo>
                  <a:pt x="182" y="150"/>
                </a:lnTo>
                <a:lnTo>
                  <a:pt x="182" y="130"/>
                </a:lnTo>
                <a:close/>
                <a:moveTo>
                  <a:pt x="44" y="190"/>
                </a:moveTo>
                <a:lnTo>
                  <a:pt x="112" y="190"/>
                </a:lnTo>
                <a:lnTo>
                  <a:pt x="112" y="170"/>
                </a:lnTo>
                <a:lnTo>
                  <a:pt x="44" y="170"/>
                </a:lnTo>
                <a:lnTo>
                  <a:pt x="44" y="190"/>
                </a:lnTo>
                <a:close/>
                <a:moveTo>
                  <a:pt x="224" y="28"/>
                </a:moveTo>
                <a:lnTo>
                  <a:pt x="224" y="0"/>
                </a:lnTo>
                <a:lnTo>
                  <a:pt x="0" y="0"/>
                </a:lnTo>
                <a:lnTo>
                  <a:pt x="0" y="290"/>
                </a:lnTo>
                <a:lnTo>
                  <a:pt x="28" y="290"/>
                </a:lnTo>
                <a:lnTo>
                  <a:pt x="28" y="318"/>
                </a:lnTo>
                <a:lnTo>
                  <a:pt x="252" y="318"/>
                </a:lnTo>
                <a:lnTo>
                  <a:pt x="252" y="28"/>
                </a:lnTo>
                <a:lnTo>
                  <a:pt x="224" y="28"/>
                </a:lnTo>
                <a:close/>
                <a:moveTo>
                  <a:pt x="16" y="274"/>
                </a:moveTo>
                <a:lnTo>
                  <a:pt x="16" y="16"/>
                </a:lnTo>
                <a:lnTo>
                  <a:pt x="210" y="16"/>
                </a:lnTo>
                <a:lnTo>
                  <a:pt x="210" y="208"/>
                </a:lnTo>
                <a:lnTo>
                  <a:pt x="144" y="208"/>
                </a:lnTo>
                <a:lnTo>
                  <a:pt x="144" y="274"/>
                </a:lnTo>
                <a:lnTo>
                  <a:pt x="16" y="274"/>
                </a:lnTo>
                <a:close/>
                <a:moveTo>
                  <a:pt x="238" y="302"/>
                </a:moveTo>
                <a:lnTo>
                  <a:pt x="44" y="302"/>
                </a:lnTo>
                <a:lnTo>
                  <a:pt x="44" y="290"/>
                </a:lnTo>
                <a:lnTo>
                  <a:pt x="150" y="290"/>
                </a:lnTo>
                <a:lnTo>
                  <a:pt x="224" y="216"/>
                </a:lnTo>
                <a:lnTo>
                  <a:pt x="224" y="44"/>
                </a:lnTo>
                <a:lnTo>
                  <a:pt x="238" y="44"/>
                </a:lnTo>
                <a:lnTo>
                  <a:pt x="238" y="302"/>
                </a:lnTo>
                <a:close/>
              </a:path>
            </a:pathLst>
          </a:custGeom>
          <a:solidFill>
            <a:schemeClr val="bg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2" name="Freeform 16"/>
          <p:cNvSpPr>
            <a:spLocks noEditPoints="1"/>
          </p:cNvSpPr>
          <p:nvPr/>
        </p:nvSpPr>
        <p:spPr bwMode="auto">
          <a:xfrm>
            <a:off x="5306980" y="2784039"/>
            <a:ext cx="469900" cy="396875"/>
          </a:xfrm>
          <a:custGeom>
            <a:avLst/>
            <a:gdLst>
              <a:gd name="T0" fmla="*/ 52 w 148"/>
              <a:gd name="T1" fmla="*/ 81 h 125"/>
              <a:gd name="T2" fmla="*/ 52 w 148"/>
              <a:gd name="T3" fmla="*/ 125 h 125"/>
              <a:gd name="T4" fmla="*/ 85 w 148"/>
              <a:gd name="T5" fmla="*/ 125 h 125"/>
              <a:gd name="T6" fmla="*/ 85 w 148"/>
              <a:gd name="T7" fmla="*/ 86 h 125"/>
              <a:gd name="T8" fmla="*/ 71 w 148"/>
              <a:gd name="T9" fmla="*/ 100 h 125"/>
              <a:gd name="T10" fmla="*/ 52 w 148"/>
              <a:gd name="T11" fmla="*/ 81 h 125"/>
              <a:gd name="T12" fmla="*/ 118 w 148"/>
              <a:gd name="T13" fmla="*/ 3 h 125"/>
              <a:gd name="T14" fmla="*/ 113 w 148"/>
              <a:gd name="T15" fmla="*/ 9 h 125"/>
              <a:gd name="T16" fmla="*/ 119 w 148"/>
              <a:gd name="T17" fmla="*/ 14 h 125"/>
              <a:gd name="T18" fmla="*/ 126 w 148"/>
              <a:gd name="T19" fmla="*/ 14 h 125"/>
              <a:gd name="T20" fmla="*/ 71 w 148"/>
              <a:gd name="T21" fmla="*/ 68 h 125"/>
              <a:gd name="T22" fmla="*/ 39 w 148"/>
              <a:gd name="T23" fmla="*/ 36 h 125"/>
              <a:gd name="T24" fmla="*/ 2 w 148"/>
              <a:gd name="T25" fmla="*/ 73 h 125"/>
              <a:gd name="T26" fmla="*/ 2 w 148"/>
              <a:gd name="T27" fmla="*/ 82 h 125"/>
              <a:gd name="T28" fmla="*/ 10 w 148"/>
              <a:gd name="T29" fmla="*/ 82 h 125"/>
              <a:gd name="T30" fmla="*/ 39 w 148"/>
              <a:gd name="T31" fmla="*/ 53 h 125"/>
              <a:gd name="T32" fmla="*/ 71 w 148"/>
              <a:gd name="T33" fmla="*/ 85 h 125"/>
              <a:gd name="T34" fmla="*/ 134 w 148"/>
              <a:gd name="T35" fmla="*/ 22 h 125"/>
              <a:gd name="T36" fmla="*/ 133 w 148"/>
              <a:gd name="T37" fmla="*/ 28 h 125"/>
              <a:gd name="T38" fmla="*/ 139 w 148"/>
              <a:gd name="T39" fmla="*/ 35 h 125"/>
              <a:gd name="T40" fmla="*/ 139 w 148"/>
              <a:gd name="T41" fmla="*/ 35 h 125"/>
              <a:gd name="T42" fmla="*/ 145 w 148"/>
              <a:gd name="T43" fmla="*/ 29 h 125"/>
              <a:gd name="T44" fmla="*/ 148 w 148"/>
              <a:gd name="T45" fmla="*/ 0 h 125"/>
              <a:gd name="T46" fmla="*/ 118 w 148"/>
              <a:gd name="T47" fmla="*/ 3 h 125"/>
              <a:gd name="T48" fmla="*/ 6 w 148"/>
              <a:gd name="T49" fmla="*/ 120 h 125"/>
              <a:gd name="T50" fmla="*/ 12 w 148"/>
              <a:gd name="T51" fmla="*/ 125 h 125"/>
              <a:gd name="T52" fmla="*/ 39 w 148"/>
              <a:gd name="T53" fmla="*/ 125 h 125"/>
              <a:gd name="T54" fmla="*/ 39 w 148"/>
              <a:gd name="T55" fmla="*/ 68 h 125"/>
              <a:gd name="T56" fmla="*/ 6 w 148"/>
              <a:gd name="T57" fmla="*/ 101 h 125"/>
              <a:gd name="T58" fmla="*/ 6 w 148"/>
              <a:gd name="T59" fmla="*/ 120 h 125"/>
              <a:gd name="T60" fmla="*/ 98 w 148"/>
              <a:gd name="T61" fmla="*/ 73 h 125"/>
              <a:gd name="T62" fmla="*/ 98 w 148"/>
              <a:gd name="T63" fmla="*/ 125 h 125"/>
              <a:gd name="T64" fmla="*/ 126 w 148"/>
              <a:gd name="T65" fmla="*/ 125 h 125"/>
              <a:gd name="T66" fmla="*/ 131 w 148"/>
              <a:gd name="T67" fmla="*/ 120 h 125"/>
              <a:gd name="T68" fmla="*/ 131 w 148"/>
              <a:gd name="T69" fmla="*/ 40 h 125"/>
              <a:gd name="T70" fmla="*/ 103 w 148"/>
              <a:gd name="T71" fmla="*/ 68 h 125"/>
              <a:gd name="T72" fmla="*/ 98 w 148"/>
              <a:gd name="T73" fmla="*/ 7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 h="125">
                <a:moveTo>
                  <a:pt x="52" y="81"/>
                </a:moveTo>
                <a:cubicBezTo>
                  <a:pt x="52" y="125"/>
                  <a:pt x="52" y="125"/>
                  <a:pt x="52" y="125"/>
                </a:cubicBezTo>
                <a:cubicBezTo>
                  <a:pt x="85" y="125"/>
                  <a:pt x="85" y="125"/>
                  <a:pt x="85" y="125"/>
                </a:cubicBezTo>
                <a:cubicBezTo>
                  <a:pt x="85" y="86"/>
                  <a:pt x="85" y="86"/>
                  <a:pt x="85" y="86"/>
                </a:cubicBezTo>
                <a:cubicBezTo>
                  <a:pt x="71" y="100"/>
                  <a:pt x="71" y="100"/>
                  <a:pt x="71" y="100"/>
                </a:cubicBezTo>
                <a:lnTo>
                  <a:pt x="52" y="81"/>
                </a:lnTo>
                <a:close/>
                <a:moveTo>
                  <a:pt x="118" y="3"/>
                </a:moveTo>
                <a:cubicBezTo>
                  <a:pt x="115" y="3"/>
                  <a:pt x="113" y="6"/>
                  <a:pt x="113" y="9"/>
                </a:cubicBezTo>
                <a:cubicBezTo>
                  <a:pt x="113" y="12"/>
                  <a:pt x="116" y="15"/>
                  <a:pt x="119" y="14"/>
                </a:cubicBezTo>
                <a:cubicBezTo>
                  <a:pt x="126" y="14"/>
                  <a:pt x="126" y="14"/>
                  <a:pt x="126" y="14"/>
                </a:cubicBezTo>
                <a:cubicBezTo>
                  <a:pt x="71" y="68"/>
                  <a:pt x="71" y="68"/>
                  <a:pt x="71" y="68"/>
                </a:cubicBezTo>
                <a:cubicBezTo>
                  <a:pt x="39" y="36"/>
                  <a:pt x="39" y="36"/>
                  <a:pt x="39" y="36"/>
                </a:cubicBezTo>
                <a:cubicBezTo>
                  <a:pt x="2" y="73"/>
                  <a:pt x="2" y="73"/>
                  <a:pt x="2" y="73"/>
                </a:cubicBezTo>
                <a:cubicBezTo>
                  <a:pt x="0" y="76"/>
                  <a:pt x="0" y="79"/>
                  <a:pt x="2" y="82"/>
                </a:cubicBezTo>
                <a:cubicBezTo>
                  <a:pt x="4" y="84"/>
                  <a:pt x="8" y="84"/>
                  <a:pt x="10" y="82"/>
                </a:cubicBezTo>
                <a:cubicBezTo>
                  <a:pt x="39" y="53"/>
                  <a:pt x="39" y="53"/>
                  <a:pt x="39" y="53"/>
                </a:cubicBezTo>
                <a:cubicBezTo>
                  <a:pt x="71" y="85"/>
                  <a:pt x="71" y="85"/>
                  <a:pt x="71" y="85"/>
                </a:cubicBezTo>
                <a:cubicBezTo>
                  <a:pt x="134" y="22"/>
                  <a:pt x="134" y="22"/>
                  <a:pt x="134" y="22"/>
                </a:cubicBezTo>
                <a:cubicBezTo>
                  <a:pt x="133" y="28"/>
                  <a:pt x="133" y="28"/>
                  <a:pt x="133" y="28"/>
                </a:cubicBezTo>
                <a:cubicBezTo>
                  <a:pt x="133" y="32"/>
                  <a:pt x="135" y="35"/>
                  <a:pt x="139" y="35"/>
                </a:cubicBezTo>
                <a:cubicBezTo>
                  <a:pt x="139" y="35"/>
                  <a:pt x="139" y="35"/>
                  <a:pt x="139" y="35"/>
                </a:cubicBezTo>
                <a:cubicBezTo>
                  <a:pt x="142" y="35"/>
                  <a:pt x="145" y="33"/>
                  <a:pt x="145" y="29"/>
                </a:cubicBezTo>
                <a:cubicBezTo>
                  <a:pt x="148" y="0"/>
                  <a:pt x="148" y="0"/>
                  <a:pt x="148" y="0"/>
                </a:cubicBezTo>
                <a:lnTo>
                  <a:pt x="118" y="3"/>
                </a:lnTo>
                <a:close/>
                <a:moveTo>
                  <a:pt x="6" y="120"/>
                </a:moveTo>
                <a:cubicBezTo>
                  <a:pt x="6" y="123"/>
                  <a:pt x="9" y="125"/>
                  <a:pt x="12" y="125"/>
                </a:cubicBezTo>
                <a:cubicBezTo>
                  <a:pt x="39" y="125"/>
                  <a:pt x="39" y="125"/>
                  <a:pt x="39" y="125"/>
                </a:cubicBezTo>
                <a:cubicBezTo>
                  <a:pt x="39" y="68"/>
                  <a:pt x="39" y="68"/>
                  <a:pt x="39" y="68"/>
                </a:cubicBezTo>
                <a:cubicBezTo>
                  <a:pt x="6" y="101"/>
                  <a:pt x="6" y="101"/>
                  <a:pt x="6" y="101"/>
                </a:cubicBezTo>
                <a:lnTo>
                  <a:pt x="6" y="120"/>
                </a:lnTo>
                <a:close/>
                <a:moveTo>
                  <a:pt x="98" y="73"/>
                </a:moveTo>
                <a:cubicBezTo>
                  <a:pt x="98" y="125"/>
                  <a:pt x="98" y="125"/>
                  <a:pt x="98" y="125"/>
                </a:cubicBezTo>
                <a:cubicBezTo>
                  <a:pt x="126" y="125"/>
                  <a:pt x="126" y="125"/>
                  <a:pt x="126" y="125"/>
                </a:cubicBezTo>
                <a:cubicBezTo>
                  <a:pt x="129" y="125"/>
                  <a:pt x="131" y="123"/>
                  <a:pt x="131" y="120"/>
                </a:cubicBezTo>
                <a:cubicBezTo>
                  <a:pt x="131" y="40"/>
                  <a:pt x="131" y="40"/>
                  <a:pt x="131" y="40"/>
                </a:cubicBezTo>
                <a:cubicBezTo>
                  <a:pt x="103" y="68"/>
                  <a:pt x="103" y="68"/>
                  <a:pt x="103" y="68"/>
                </a:cubicBezTo>
                <a:lnTo>
                  <a:pt x="98" y="73"/>
                </a:lnTo>
                <a:close/>
              </a:path>
            </a:pathLst>
          </a:custGeom>
          <a:solidFill>
            <a:schemeClr val="bg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4" name="Freeform 18"/>
          <p:cNvSpPr>
            <a:spLocks noEditPoints="1"/>
          </p:cNvSpPr>
          <p:nvPr/>
        </p:nvSpPr>
        <p:spPr bwMode="auto">
          <a:xfrm>
            <a:off x="7594371" y="2774514"/>
            <a:ext cx="419100" cy="415925"/>
          </a:xfrm>
          <a:custGeom>
            <a:avLst/>
            <a:gdLst>
              <a:gd name="T0" fmla="*/ 65 w 132"/>
              <a:gd name="T1" fmla="*/ 91 h 131"/>
              <a:gd name="T2" fmla="*/ 67 w 132"/>
              <a:gd name="T3" fmla="*/ 91 h 131"/>
              <a:gd name="T4" fmla="*/ 76 w 132"/>
              <a:gd name="T5" fmla="*/ 85 h 131"/>
              <a:gd name="T6" fmla="*/ 55 w 132"/>
              <a:gd name="T7" fmla="*/ 85 h 131"/>
              <a:gd name="T8" fmla="*/ 65 w 132"/>
              <a:gd name="T9" fmla="*/ 91 h 131"/>
              <a:gd name="T10" fmla="*/ 46 w 132"/>
              <a:gd name="T11" fmla="*/ 78 h 131"/>
              <a:gd name="T12" fmla="*/ 85 w 132"/>
              <a:gd name="T13" fmla="*/ 78 h 131"/>
              <a:gd name="T14" fmla="*/ 94 w 132"/>
              <a:gd name="T15" fmla="*/ 72 h 131"/>
              <a:gd name="T16" fmla="*/ 37 w 132"/>
              <a:gd name="T17" fmla="*/ 72 h 131"/>
              <a:gd name="T18" fmla="*/ 46 w 132"/>
              <a:gd name="T19" fmla="*/ 78 h 131"/>
              <a:gd name="T20" fmla="*/ 128 w 132"/>
              <a:gd name="T21" fmla="*/ 41 h 131"/>
              <a:gd name="T22" fmla="*/ 70 w 132"/>
              <a:gd name="T23" fmla="*/ 2 h 131"/>
              <a:gd name="T24" fmla="*/ 61 w 132"/>
              <a:gd name="T25" fmla="*/ 2 h 131"/>
              <a:gd name="T26" fmla="*/ 3 w 132"/>
              <a:gd name="T27" fmla="*/ 41 h 131"/>
              <a:gd name="T28" fmla="*/ 0 w 132"/>
              <a:gd name="T29" fmla="*/ 48 h 131"/>
              <a:gd name="T30" fmla="*/ 0 w 132"/>
              <a:gd name="T31" fmla="*/ 123 h 131"/>
              <a:gd name="T32" fmla="*/ 8 w 132"/>
              <a:gd name="T33" fmla="*/ 131 h 131"/>
              <a:gd name="T34" fmla="*/ 123 w 132"/>
              <a:gd name="T35" fmla="*/ 131 h 131"/>
              <a:gd name="T36" fmla="*/ 132 w 132"/>
              <a:gd name="T37" fmla="*/ 123 h 131"/>
              <a:gd name="T38" fmla="*/ 132 w 132"/>
              <a:gd name="T39" fmla="*/ 48 h 131"/>
              <a:gd name="T40" fmla="*/ 128 w 132"/>
              <a:gd name="T41" fmla="*/ 41 h 131"/>
              <a:gd name="T42" fmla="*/ 123 w 132"/>
              <a:gd name="T43" fmla="*/ 60 h 131"/>
              <a:gd name="T44" fmla="*/ 66 w 132"/>
              <a:gd name="T45" fmla="*/ 99 h 131"/>
              <a:gd name="T46" fmla="*/ 8 w 132"/>
              <a:gd name="T47" fmla="*/ 60 h 131"/>
              <a:gd name="T48" fmla="*/ 8 w 132"/>
              <a:gd name="T49" fmla="*/ 52 h 131"/>
              <a:gd name="T50" fmla="*/ 12 w 132"/>
              <a:gd name="T51" fmla="*/ 48 h 131"/>
              <a:gd name="T52" fmla="*/ 119 w 132"/>
              <a:gd name="T53" fmla="*/ 48 h 131"/>
              <a:gd name="T54" fmla="*/ 123 w 132"/>
              <a:gd name="T55" fmla="*/ 52 h 131"/>
              <a:gd name="T56" fmla="*/ 123 w 132"/>
              <a:gd name="T57" fmla="*/ 60 h 131"/>
              <a:gd name="T58" fmla="*/ 26 w 132"/>
              <a:gd name="T59" fmla="*/ 65 h 131"/>
              <a:gd name="T60" fmla="*/ 28 w 132"/>
              <a:gd name="T61" fmla="*/ 66 h 131"/>
              <a:gd name="T62" fmla="*/ 104 w 132"/>
              <a:gd name="T63" fmla="*/ 66 h 131"/>
              <a:gd name="T64" fmla="*/ 105 w 132"/>
              <a:gd name="T65" fmla="*/ 65 h 131"/>
              <a:gd name="T66" fmla="*/ 105 w 132"/>
              <a:gd name="T67" fmla="*/ 60 h 131"/>
              <a:gd name="T68" fmla="*/ 26 w 132"/>
              <a:gd name="T69" fmla="*/ 60 h 131"/>
              <a:gd name="T70" fmla="*/ 26 w 132"/>
              <a:gd name="T71"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2" h="131">
                <a:moveTo>
                  <a:pt x="65" y="91"/>
                </a:moveTo>
                <a:cubicBezTo>
                  <a:pt x="67" y="91"/>
                  <a:pt x="67" y="91"/>
                  <a:pt x="67" y="91"/>
                </a:cubicBezTo>
                <a:cubicBezTo>
                  <a:pt x="76" y="85"/>
                  <a:pt x="76" y="85"/>
                  <a:pt x="76" y="85"/>
                </a:cubicBezTo>
                <a:cubicBezTo>
                  <a:pt x="55" y="85"/>
                  <a:pt x="55" y="85"/>
                  <a:pt x="55" y="85"/>
                </a:cubicBezTo>
                <a:lnTo>
                  <a:pt x="65" y="91"/>
                </a:lnTo>
                <a:close/>
                <a:moveTo>
                  <a:pt x="46" y="78"/>
                </a:moveTo>
                <a:cubicBezTo>
                  <a:pt x="85" y="78"/>
                  <a:pt x="85" y="78"/>
                  <a:pt x="85" y="78"/>
                </a:cubicBezTo>
                <a:cubicBezTo>
                  <a:pt x="94" y="72"/>
                  <a:pt x="94" y="72"/>
                  <a:pt x="94" y="72"/>
                </a:cubicBezTo>
                <a:cubicBezTo>
                  <a:pt x="37" y="72"/>
                  <a:pt x="37" y="72"/>
                  <a:pt x="37" y="72"/>
                </a:cubicBezTo>
                <a:lnTo>
                  <a:pt x="46" y="78"/>
                </a:lnTo>
                <a:close/>
                <a:moveTo>
                  <a:pt x="128" y="41"/>
                </a:moveTo>
                <a:cubicBezTo>
                  <a:pt x="70" y="2"/>
                  <a:pt x="70" y="2"/>
                  <a:pt x="70" y="2"/>
                </a:cubicBezTo>
                <a:cubicBezTo>
                  <a:pt x="68" y="0"/>
                  <a:pt x="64" y="0"/>
                  <a:pt x="61" y="2"/>
                </a:cubicBezTo>
                <a:cubicBezTo>
                  <a:pt x="3" y="41"/>
                  <a:pt x="3" y="41"/>
                  <a:pt x="3" y="41"/>
                </a:cubicBezTo>
                <a:cubicBezTo>
                  <a:pt x="1" y="43"/>
                  <a:pt x="0" y="45"/>
                  <a:pt x="0" y="48"/>
                </a:cubicBezTo>
                <a:cubicBezTo>
                  <a:pt x="0" y="123"/>
                  <a:pt x="0" y="123"/>
                  <a:pt x="0" y="123"/>
                </a:cubicBezTo>
                <a:cubicBezTo>
                  <a:pt x="0" y="127"/>
                  <a:pt x="3" y="131"/>
                  <a:pt x="8" y="131"/>
                </a:cubicBezTo>
                <a:cubicBezTo>
                  <a:pt x="123" y="131"/>
                  <a:pt x="123" y="131"/>
                  <a:pt x="123" y="131"/>
                </a:cubicBezTo>
                <a:cubicBezTo>
                  <a:pt x="128" y="131"/>
                  <a:pt x="132" y="127"/>
                  <a:pt x="132" y="123"/>
                </a:cubicBezTo>
                <a:cubicBezTo>
                  <a:pt x="132" y="48"/>
                  <a:pt x="132" y="48"/>
                  <a:pt x="132" y="48"/>
                </a:cubicBezTo>
                <a:cubicBezTo>
                  <a:pt x="132" y="45"/>
                  <a:pt x="130" y="43"/>
                  <a:pt x="128" y="41"/>
                </a:cubicBezTo>
                <a:close/>
                <a:moveTo>
                  <a:pt x="123" y="60"/>
                </a:moveTo>
                <a:cubicBezTo>
                  <a:pt x="66" y="99"/>
                  <a:pt x="66" y="99"/>
                  <a:pt x="66" y="99"/>
                </a:cubicBezTo>
                <a:cubicBezTo>
                  <a:pt x="8" y="60"/>
                  <a:pt x="8" y="60"/>
                  <a:pt x="8" y="60"/>
                </a:cubicBezTo>
                <a:cubicBezTo>
                  <a:pt x="8" y="52"/>
                  <a:pt x="8" y="52"/>
                  <a:pt x="8" y="52"/>
                </a:cubicBezTo>
                <a:cubicBezTo>
                  <a:pt x="8" y="49"/>
                  <a:pt x="10" y="48"/>
                  <a:pt x="12" y="48"/>
                </a:cubicBezTo>
                <a:cubicBezTo>
                  <a:pt x="119" y="48"/>
                  <a:pt x="119" y="48"/>
                  <a:pt x="119" y="48"/>
                </a:cubicBezTo>
                <a:cubicBezTo>
                  <a:pt x="121" y="48"/>
                  <a:pt x="123" y="49"/>
                  <a:pt x="123" y="52"/>
                </a:cubicBezTo>
                <a:lnTo>
                  <a:pt x="123" y="60"/>
                </a:lnTo>
                <a:close/>
                <a:moveTo>
                  <a:pt x="26" y="65"/>
                </a:moveTo>
                <a:cubicBezTo>
                  <a:pt x="28" y="66"/>
                  <a:pt x="28" y="66"/>
                  <a:pt x="28" y="66"/>
                </a:cubicBezTo>
                <a:cubicBezTo>
                  <a:pt x="104" y="66"/>
                  <a:pt x="104" y="66"/>
                  <a:pt x="104" y="66"/>
                </a:cubicBezTo>
                <a:cubicBezTo>
                  <a:pt x="105" y="65"/>
                  <a:pt x="105" y="65"/>
                  <a:pt x="105" y="65"/>
                </a:cubicBezTo>
                <a:cubicBezTo>
                  <a:pt x="105" y="60"/>
                  <a:pt x="105" y="60"/>
                  <a:pt x="105" y="60"/>
                </a:cubicBezTo>
                <a:cubicBezTo>
                  <a:pt x="26" y="60"/>
                  <a:pt x="26" y="60"/>
                  <a:pt x="26" y="60"/>
                </a:cubicBezTo>
                <a:lnTo>
                  <a:pt x="26" y="65"/>
                </a:lnTo>
                <a:close/>
              </a:path>
            </a:pathLst>
          </a:custGeom>
          <a:solidFill>
            <a:schemeClr val="bg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16" name="Freeform 20"/>
          <p:cNvSpPr>
            <a:spLocks noEditPoints="1"/>
          </p:cNvSpPr>
          <p:nvPr/>
        </p:nvSpPr>
        <p:spPr bwMode="auto">
          <a:xfrm>
            <a:off x="9376778" y="2720535"/>
            <a:ext cx="520700" cy="520700"/>
          </a:xfrm>
          <a:custGeom>
            <a:avLst/>
            <a:gdLst>
              <a:gd name="T0" fmla="*/ 141 w 164"/>
              <a:gd name="T1" fmla="*/ 23 h 164"/>
              <a:gd name="T2" fmla="*/ 58 w 164"/>
              <a:gd name="T3" fmla="*/ 23 h 164"/>
              <a:gd name="T4" fmla="*/ 50 w 164"/>
              <a:gd name="T5" fmla="*/ 95 h 164"/>
              <a:gd name="T6" fmla="*/ 7 w 164"/>
              <a:gd name="T7" fmla="*/ 138 h 164"/>
              <a:gd name="T8" fmla="*/ 11 w 164"/>
              <a:gd name="T9" fmla="*/ 153 h 164"/>
              <a:gd name="T10" fmla="*/ 26 w 164"/>
              <a:gd name="T11" fmla="*/ 157 h 164"/>
              <a:gd name="T12" fmla="*/ 69 w 164"/>
              <a:gd name="T13" fmla="*/ 114 h 164"/>
              <a:gd name="T14" fmla="*/ 141 w 164"/>
              <a:gd name="T15" fmla="*/ 106 h 164"/>
              <a:gd name="T16" fmla="*/ 141 w 164"/>
              <a:gd name="T17" fmla="*/ 23 h 164"/>
              <a:gd name="T18" fmla="*/ 134 w 164"/>
              <a:gd name="T19" fmla="*/ 99 h 164"/>
              <a:gd name="T20" fmla="*/ 65 w 164"/>
              <a:gd name="T21" fmla="*/ 99 h 164"/>
              <a:gd name="T22" fmla="*/ 65 w 164"/>
              <a:gd name="T23" fmla="*/ 30 h 164"/>
              <a:gd name="T24" fmla="*/ 134 w 164"/>
              <a:gd name="T25" fmla="*/ 30 h 164"/>
              <a:gd name="T26" fmla="*/ 134 w 164"/>
              <a:gd name="T27" fmla="*/ 99 h 164"/>
              <a:gd name="T28" fmla="*/ 129 w 164"/>
              <a:gd name="T29" fmla="*/ 36 h 164"/>
              <a:gd name="T30" fmla="*/ 124 w 164"/>
              <a:gd name="T31" fmla="*/ 36 h 164"/>
              <a:gd name="T32" fmla="*/ 124 w 164"/>
              <a:gd name="T33" fmla="*/ 40 h 164"/>
              <a:gd name="T34" fmla="*/ 124 w 164"/>
              <a:gd name="T35" fmla="*/ 89 h 164"/>
              <a:gd name="T36" fmla="*/ 124 w 164"/>
              <a:gd name="T37" fmla="*/ 94 h 164"/>
              <a:gd name="T38" fmla="*/ 129 w 164"/>
              <a:gd name="T39" fmla="*/ 94 h 164"/>
              <a:gd name="T40" fmla="*/ 129 w 164"/>
              <a:gd name="T41" fmla="*/ 3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4" h="164">
                <a:moveTo>
                  <a:pt x="141" y="23"/>
                </a:moveTo>
                <a:cubicBezTo>
                  <a:pt x="118" y="0"/>
                  <a:pt x="81" y="0"/>
                  <a:pt x="58" y="23"/>
                </a:cubicBezTo>
                <a:cubicBezTo>
                  <a:pt x="39" y="43"/>
                  <a:pt x="36" y="73"/>
                  <a:pt x="50" y="95"/>
                </a:cubicBezTo>
                <a:cubicBezTo>
                  <a:pt x="7" y="138"/>
                  <a:pt x="7" y="138"/>
                  <a:pt x="7" y="138"/>
                </a:cubicBezTo>
                <a:cubicBezTo>
                  <a:pt x="7" y="138"/>
                  <a:pt x="0" y="142"/>
                  <a:pt x="11" y="153"/>
                </a:cubicBezTo>
                <a:cubicBezTo>
                  <a:pt x="22" y="164"/>
                  <a:pt x="26" y="157"/>
                  <a:pt x="26" y="157"/>
                </a:cubicBezTo>
                <a:cubicBezTo>
                  <a:pt x="69" y="114"/>
                  <a:pt x="69" y="114"/>
                  <a:pt x="69" y="114"/>
                </a:cubicBezTo>
                <a:cubicBezTo>
                  <a:pt x="91" y="128"/>
                  <a:pt x="121" y="125"/>
                  <a:pt x="141" y="106"/>
                </a:cubicBezTo>
                <a:cubicBezTo>
                  <a:pt x="164" y="83"/>
                  <a:pt x="164" y="46"/>
                  <a:pt x="141" y="23"/>
                </a:cubicBezTo>
                <a:close/>
                <a:moveTo>
                  <a:pt x="134" y="99"/>
                </a:moveTo>
                <a:cubicBezTo>
                  <a:pt x="115" y="117"/>
                  <a:pt x="84" y="117"/>
                  <a:pt x="65" y="99"/>
                </a:cubicBezTo>
                <a:cubicBezTo>
                  <a:pt x="47" y="80"/>
                  <a:pt x="47" y="49"/>
                  <a:pt x="65" y="30"/>
                </a:cubicBezTo>
                <a:cubicBezTo>
                  <a:pt x="84" y="12"/>
                  <a:pt x="115" y="12"/>
                  <a:pt x="134" y="30"/>
                </a:cubicBezTo>
                <a:cubicBezTo>
                  <a:pt x="152" y="49"/>
                  <a:pt x="152" y="80"/>
                  <a:pt x="134" y="99"/>
                </a:cubicBezTo>
                <a:close/>
                <a:moveTo>
                  <a:pt x="129" y="36"/>
                </a:moveTo>
                <a:cubicBezTo>
                  <a:pt x="127" y="34"/>
                  <a:pt x="125" y="34"/>
                  <a:pt x="124" y="36"/>
                </a:cubicBezTo>
                <a:cubicBezTo>
                  <a:pt x="122" y="37"/>
                  <a:pt x="122" y="39"/>
                  <a:pt x="124" y="40"/>
                </a:cubicBezTo>
                <a:cubicBezTo>
                  <a:pt x="137" y="54"/>
                  <a:pt x="137" y="75"/>
                  <a:pt x="124" y="89"/>
                </a:cubicBezTo>
                <a:cubicBezTo>
                  <a:pt x="122" y="90"/>
                  <a:pt x="122" y="92"/>
                  <a:pt x="124" y="94"/>
                </a:cubicBezTo>
                <a:cubicBezTo>
                  <a:pt x="125" y="95"/>
                  <a:pt x="127" y="95"/>
                  <a:pt x="129" y="94"/>
                </a:cubicBezTo>
                <a:cubicBezTo>
                  <a:pt x="145" y="78"/>
                  <a:pt x="145" y="52"/>
                  <a:pt x="129" y="36"/>
                </a:cubicBezTo>
                <a:close/>
              </a:path>
            </a:pathLst>
          </a:custGeom>
          <a:solidFill>
            <a:schemeClr val="bg1"/>
          </a:solidFill>
          <a:ln>
            <a:noFill/>
          </a:ln>
        </p:spPr>
        <p:txBody>
          <a:bodyPr vert="horz" wrap="square" lIns="91440" tIns="45720" rIns="91440" bIns="45720" numCol="1" anchor="t" anchorCtr="0" compatLnSpc="1"/>
          <a:lstStyle/>
          <a:p>
            <a:endParaRPr lang="en-US" sz="135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24" name="Rectangle 15"/>
          <p:cNvSpPr/>
          <p:nvPr/>
        </p:nvSpPr>
        <p:spPr>
          <a:xfrm>
            <a:off x="9017260" y="4234151"/>
            <a:ext cx="1870629" cy="830997"/>
          </a:xfrm>
          <a:prstGeom prst="rect">
            <a:avLst/>
          </a:prstGeom>
        </p:spPr>
        <p:txBody>
          <a:bodyPr wrap="square">
            <a:spAutoFit/>
          </a:bodyPr>
          <a:lstStyle/>
          <a:p>
            <a:r>
              <a:rPr lang="en-US" altLang="zh-CN" sz="1200" b="1" spc="-31" dirty="0">
                <a:latin typeface="Montserrat" panose="00000500000000000000" charset="0"/>
                <a:ea typeface="Montserrat" panose="00000500000000000000" charset="0"/>
                <a:cs typeface="+mn-ea"/>
                <a:sym typeface="Montserrat" panose="00000500000000000000" charset="0"/>
              </a:rPr>
              <a:t>SOUTH SAHARAN</a:t>
            </a:r>
          </a:p>
          <a:p>
            <a:r>
              <a:rPr lang="en-US" altLang="zh-CN" sz="1200" b="1" spc="-31" dirty="0">
                <a:latin typeface="Montserrat" panose="00000500000000000000" charset="0"/>
                <a:ea typeface="Montserrat" panose="00000500000000000000" charset="0"/>
                <a:cs typeface="+mn-ea"/>
                <a:sym typeface="Montserrat" panose="00000500000000000000" charset="0"/>
              </a:rPr>
              <a:t>SOCIAL DEVELPOMENT</a:t>
            </a:r>
          </a:p>
          <a:p>
            <a:r>
              <a:rPr lang="en-US" altLang="zh-CN" sz="1200" b="1" spc="-31" dirty="0">
                <a:latin typeface="Montserrat" panose="00000500000000000000" charset="0"/>
                <a:ea typeface="Montserrat" panose="00000500000000000000" charset="0"/>
                <a:cs typeface="+mn-ea"/>
                <a:sym typeface="Montserrat" panose="00000500000000000000" charset="0"/>
              </a:rPr>
              <a:t>ORGANISATION</a:t>
            </a:r>
          </a:p>
        </p:txBody>
      </p:sp>
      <p:sp>
        <p:nvSpPr>
          <p:cNvPr id="25" name="Rectangle 13"/>
          <p:cNvSpPr/>
          <p:nvPr/>
        </p:nvSpPr>
        <p:spPr>
          <a:xfrm>
            <a:off x="8981054" y="5109797"/>
            <a:ext cx="2340610" cy="619208"/>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Live Streaming Event Services for their Exhibition and campaign.</a:t>
            </a:r>
          </a:p>
        </p:txBody>
      </p:sp>
      <p:sp>
        <p:nvSpPr>
          <p:cNvPr id="26" name="Rectangle 15"/>
          <p:cNvSpPr/>
          <p:nvPr/>
        </p:nvSpPr>
        <p:spPr>
          <a:xfrm>
            <a:off x="6823324" y="4244640"/>
            <a:ext cx="2157730" cy="461665"/>
          </a:xfrm>
          <a:prstGeom prst="rect">
            <a:avLst/>
          </a:prstGeom>
        </p:spPr>
        <p:txBody>
          <a:bodyPr wrap="square">
            <a:spAutoFit/>
          </a:bodyPr>
          <a:lstStyle/>
          <a:p>
            <a:r>
              <a:rPr lang="en-US" altLang="zh-CN" sz="1200" b="1" spc="-31" dirty="0">
                <a:solidFill>
                  <a:schemeClr val="bg1">
                    <a:lumMod val="50000"/>
                  </a:schemeClr>
                </a:solidFill>
                <a:latin typeface="Montserrat" panose="00000500000000000000" charset="0"/>
                <a:ea typeface="Montserrat" panose="00000500000000000000" charset="0"/>
                <a:cs typeface="+mn-ea"/>
                <a:sym typeface="Montserrat" panose="00000500000000000000" charset="0"/>
              </a:rPr>
              <a:t> </a:t>
            </a:r>
            <a:r>
              <a:rPr lang="en-US" altLang="zh-CN" sz="1200" b="1" spc="-31" dirty="0">
                <a:latin typeface="Montserrat" panose="00000500000000000000" charset="0"/>
                <a:ea typeface="Montserrat" panose="00000500000000000000" charset="0"/>
                <a:cs typeface="+mn-ea"/>
                <a:sym typeface="Montserrat" panose="00000500000000000000" charset="0"/>
              </a:rPr>
              <a:t>KAI TOMA CREATIVES</a:t>
            </a:r>
          </a:p>
          <a:p>
            <a:r>
              <a:rPr lang="en-US" altLang="zh-CN" sz="1200" b="1" spc="-31" dirty="0">
                <a:latin typeface="Montserrat" panose="00000500000000000000" charset="0"/>
                <a:ea typeface="Montserrat" panose="00000500000000000000" charset="0"/>
                <a:cs typeface="+mn-ea"/>
                <a:sym typeface="Montserrat" panose="00000500000000000000" charset="0"/>
              </a:rPr>
              <a:t> SOUTH AFRICA</a:t>
            </a:r>
            <a:endParaRPr lang="zh-CN" altLang="en-US" sz="1200" b="1" spc="-31" dirty="0">
              <a:latin typeface="Montserrat" panose="00000500000000000000" charset="0"/>
              <a:ea typeface="Montserrat" panose="00000500000000000000" charset="0"/>
              <a:cs typeface="+mn-ea"/>
              <a:sym typeface="Montserrat" panose="00000500000000000000" charset="0"/>
            </a:endParaRPr>
          </a:p>
        </p:txBody>
      </p:sp>
      <p:sp>
        <p:nvSpPr>
          <p:cNvPr id="27" name="Rectangle 13"/>
          <p:cNvSpPr/>
          <p:nvPr/>
        </p:nvSpPr>
        <p:spPr>
          <a:xfrm>
            <a:off x="6815424" y="4840492"/>
            <a:ext cx="1743075" cy="619208"/>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Documentary and Interview Filming for their client in Nigeria</a:t>
            </a:r>
          </a:p>
        </p:txBody>
      </p:sp>
      <p:sp>
        <p:nvSpPr>
          <p:cNvPr id="28" name="Rectangle 15"/>
          <p:cNvSpPr/>
          <p:nvPr/>
        </p:nvSpPr>
        <p:spPr>
          <a:xfrm>
            <a:off x="4721839" y="4244641"/>
            <a:ext cx="2111375" cy="461665"/>
          </a:xfrm>
          <a:prstGeom prst="rect">
            <a:avLst/>
          </a:prstGeom>
        </p:spPr>
        <p:txBody>
          <a:bodyPr wrap="square">
            <a:spAutoFit/>
          </a:bodyPr>
          <a:lstStyle/>
          <a:p>
            <a:r>
              <a:rPr lang="en-US" altLang="zh-CN" sz="1200" b="1" spc="-31" dirty="0">
                <a:solidFill>
                  <a:schemeClr val="bg1">
                    <a:lumMod val="50000"/>
                  </a:schemeClr>
                </a:solidFill>
                <a:latin typeface="Montserrat" panose="00000500000000000000" charset="0"/>
                <a:ea typeface="Montserrat" panose="00000500000000000000" charset="0"/>
                <a:cs typeface="+mn-ea"/>
                <a:sym typeface="Montserrat" panose="00000500000000000000" charset="0"/>
              </a:rPr>
              <a:t>     </a:t>
            </a:r>
            <a:r>
              <a:rPr lang="en-US" altLang="zh-CN" sz="1200" b="1" spc="-31" dirty="0">
                <a:latin typeface="Montserrat" panose="00000500000000000000" charset="0"/>
                <a:ea typeface="Montserrat" panose="00000500000000000000" charset="0"/>
                <a:cs typeface="+mn-ea"/>
                <a:sym typeface="Montserrat" panose="00000500000000000000" charset="0"/>
              </a:rPr>
              <a:t>SEAMAN AROMATIC</a:t>
            </a:r>
          </a:p>
          <a:p>
            <a:r>
              <a:rPr lang="en-US" altLang="zh-CN" sz="1200" b="1" spc="-31" dirty="0">
                <a:latin typeface="Montserrat" panose="00000500000000000000" charset="0"/>
                <a:ea typeface="Montserrat" panose="00000500000000000000" charset="0"/>
                <a:cs typeface="+mn-ea"/>
                <a:sym typeface="Montserrat" panose="00000500000000000000" charset="0"/>
              </a:rPr>
              <a:t>     SCHENAPPS</a:t>
            </a:r>
            <a:endParaRPr lang="zh-CN" altLang="en-US" sz="1200" b="1" spc="-31" dirty="0">
              <a:latin typeface="Montserrat" panose="00000500000000000000" charset="0"/>
              <a:ea typeface="Montserrat" panose="00000500000000000000" charset="0"/>
              <a:cs typeface="+mn-ea"/>
              <a:sym typeface="Montserrat" panose="00000500000000000000" charset="0"/>
            </a:endParaRPr>
          </a:p>
        </p:txBody>
      </p:sp>
      <p:sp>
        <p:nvSpPr>
          <p:cNvPr id="29" name="Rectangle 13"/>
          <p:cNvSpPr/>
          <p:nvPr/>
        </p:nvSpPr>
        <p:spPr>
          <a:xfrm>
            <a:off x="4851018" y="4866055"/>
            <a:ext cx="1669415" cy="798745"/>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Provided Personnel for their Brand marketing activations through </a:t>
            </a:r>
            <a:r>
              <a:rPr lang="en-US" altLang="zh-CN" sz="1100" spc="-31" dirty="0" err="1">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Astol</a:t>
            </a: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 Group</a:t>
            </a:r>
          </a:p>
        </p:txBody>
      </p:sp>
      <p:sp>
        <p:nvSpPr>
          <p:cNvPr id="30" name="Rectangle 15"/>
          <p:cNvSpPr/>
          <p:nvPr/>
        </p:nvSpPr>
        <p:spPr>
          <a:xfrm>
            <a:off x="2956244" y="4237989"/>
            <a:ext cx="1960245" cy="461665"/>
          </a:xfrm>
          <a:prstGeom prst="rect">
            <a:avLst/>
          </a:prstGeom>
        </p:spPr>
        <p:txBody>
          <a:bodyPr wrap="square">
            <a:spAutoFit/>
          </a:bodyPr>
          <a:lstStyle/>
          <a:p>
            <a:r>
              <a:rPr lang="en-US" altLang="zh-CN" sz="1200" b="1" spc="-31" dirty="0">
                <a:latin typeface="Montserrat" panose="00000500000000000000" charset="0"/>
                <a:ea typeface="Montserrat" panose="00000500000000000000" charset="0"/>
                <a:cs typeface="+mn-ea"/>
                <a:sym typeface="Montserrat" panose="00000500000000000000" charset="0"/>
              </a:rPr>
              <a:t>MIXFILM PRODUCTION</a:t>
            </a:r>
          </a:p>
          <a:p>
            <a:r>
              <a:rPr lang="en-US" altLang="zh-CN" sz="1200" b="1" spc="-31" dirty="0">
                <a:latin typeface="Montserrat" panose="00000500000000000000" charset="0"/>
                <a:ea typeface="Montserrat" panose="00000500000000000000" charset="0"/>
                <a:cs typeface="+mn-ea"/>
                <a:sym typeface="Montserrat" panose="00000500000000000000" charset="0"/>
              </a:rPr>
              <a:t>SWEDEN</a:t>
            </a:r>
          </a:p>
        </p:txBody>
      </p:sp>
      <p:sp>
        <p:nvSpPr>
          <p:cNvPr id="31" name="Rectangle 13"/>
          <p:cNvSpPr/>
          <p:nvPr/>
        </p:nvSpPr>
        <p:spPr>
          <a:xfrm>
            <a:off x="2904427" y="4840492"/>
            <a:ext cx="1776095" cy="798745"/>
          </a:xfrm>
          <a:prstGeom prst="rect">
            <a:avLst/>
          </a:prstGeom>
        </p:spPr>
        <p:txBody>
          <a:bodyPr wrap="square">
            <a:spAutoFit/>
          </a:bodyPr>
          <a:lstStyle/>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Handled a  Film Project for </a:t>
            </a:r>
            <a:r>
              <a:rPr lang="en-US" altLang="zh-CN" sz="1100" spc="-31" dirty="0" err="1">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MixFilm</a:t>
            </a: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 Production</a:t>
            </a:r>
          </a:p>
          <a:p>
            <a:pPr>
              <a:lnSpc>
                <a:spcPts val="1400"/>
              </a:lnSpc>
            </a:pPr>
            <a:r>
              <a:rPr lang="en-US" altLang="zh-CN" sz="1100" spc="-31" dirty="0">
                <a:solidFill>
                  <a:schemeClr val="tx1">
                    <a:lumMod val="50000"/>
                    <a:lumOff val="50000"/>
                  </a:schemeClr>
                </a:solidFill>
                <a:latin typeface="Montserrat" panose="00000500000000000000" charset="0"/>
                <a:ea typeface="Montserrat" panose="00000500000000000000" charset="0"/>
                <a:cs typeface="+mn-ea"/>
                <a:sym typeface="Montserrat" panose="00000500000000000000" charset="0"/>
              </a:rPr>
              <a:t>Sweden. Filmed their African Story.</a:t>
            </a:r>
          </a:p>
        </p:txBody>
      </p:sp>
      <p:sp>
        <p:nvSpPr>
          <p:cNvPr id="32" name="Rectangle 15"/>
          <p:cNvSpPr/>
          <p:nvPr/>
        </p:nvSpPr>
        <p:spPr>
          <a:xfrm>
            <a:off x="1068393" y="4234151"/>
            <a:ext cx="1971040" cy="461665"/>
          </a:xfrm>
          <a:prstGeom prst="rect">
            <a:avLst/>
          </a:prstGeom>
        </p:spPr>
        <p:txBody>
          <a:bodyPr wrap="square">
            <a:spAutoFit/>
          </a:bodyPr>
          <a:lstStyle/>
          <a:p>
            <a:r>
              <a:rPr lang="en-US" altLang="zh-CN" sz="1200" b="1" spc="-31" dirty="0">
                <a:latin typeface="Montserrat" panose="00000500000000000000" charset="0"/>
                <a:ea typeface="Montserrat" panose="00000500000000000000" charset="0"/>
                <a:cs typeface="+mn-ea"/>
                <a:sym typeface="Montserrat" panose="00000500000000000000" charset="0"/>
              </a:rPr>
              <a:t>WESLEYAN UNIVERSITY USA</a:t>
            </a:r>
          </a:p>
        </p:txBody>
      </p:sp>
      <p:sp>
        <p:nvSpPr>
          <p:cNvPr id="33" name="Rectangle 13"/>
          <p:cNvSpPr/>
          <p:nvPr/>
        </p:nvSpPr>
        <p:spPr>
          <a:xfrm>
            <a:off x="1026902" y="4840493"/>
            <a:ext cx="1732280" cy="1157817"/>
          </a:xfrm>
          <a:prstGeom prst="rect">
            <a:avLst/>
          </a:prstGeom>
        </p:spPr>
        <p:txBody>
          <a:bodyPr wrap="square">
            <a:spAutoFit/>
          </a:bodyPr>
          <a:lstStyle/>
          <a:p>
            <a:pPr>
              <a:lnSpc>
                <a:spcPts val="1400"/>
              </a:lnSpc>
            </a:pPr>
            <a:r>
              <a:rPr lang="en-US" altLang="zh-CN" sz="1100" spc="-31" dirty="0">
                <a:solidFill>
                  <a:schemeClr val="bg2">
                    <a:lumMod val="50000"/>
                  </a:schemeClr>
                </a:solidFill>
                <a:latin typeface="Montserrat" panose="00000500000000000000" charset="0"/>
                <a:ea typeface="Montserrat" panose="00000500000000000000" charset="0"/>
                <a:cs typeface="+mn-ea"/>
                <a:sym typeface="Montserrat" panose="00000500000000000000" charset="0"/>
              </a:rPr>
              <a:t>Documentary on the Growth and Produce of selected companies in South East Nigeria by Prof. Peter Kilby , Prof. of Economics.</a:t>
            </a:r>
          </a:p>
        </p:txBody>
      </p:sp>
      <p:sp>
        <p:nvSpPr>
          <p:cNvPr id="34" name="矩形 33"/>
          <p:cNvSpPr/>
          <p:nvPr/>
        </p:nvSpPr>
        <p:spPr>
          <a:xfrm>
            <a:off x="481965" y="561340"/>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35" name="直接连接符 34"/>
          <p:cNvCxnSpPr>
            <a:stCxn id="34" idx="3"/>
          </p:cNvCxnSpPr>
          <p:nvPr/>
        </p:nvCxnSpPr>
        <p:spPr>
          <a:xfrm>
            <a:off x="3093720" y="599440"/>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633095" y="74295"/>
            <a:ext cx="382524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Clientele</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7" name="Diamond 3"/>
          <p:cNvSpPr/>
          <p:nvPr/>
        </p:nvSpPr>
        <p:spPr>
          <a:xfrm rot="337733">
            <a:off x="74396" y="224580"/>
            <a:ext cx="335104" cy="335104"/>
          </a:xfrm>
          <a:prstGeom prst="diamond">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1" name="Diamond 3">
            <a:extLst>
              <a:ext uri="{FF2B5EF4-FFF2-40B4-BE49-F238E27FC236}">
                <a16:creationId xmlns:a16="http://schemas.microsoft.com/office/drawing/2014/main" id="{2555B120-673F-76B9-09B4-4875C39D2B54}"/>
              </a:ext>
            </a:extLst>
          </p:cNvPr>
          <p:cNvSpPr/>
          <p:nvPr/>
        </p:nvSpPr>
        <p:spPr>
          <a:xfrm rot="337733">
            <a:off x="226796" y="376980"/>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23" name="Picture 22">
            <a:extLst>
              <a:ext uri="{FF2B5EF4-FFF2-40B4-BE49-F238E27FC236}">
                <a16:creationId xmlns:a16="http://schemas.microsoft.com/office/drawing/2014/main" id="{98133135-F53C-3BFB-F762-DDE42EBD8A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8563" y="2416321"/>
            <a:ext cx="1530240" cy="1190908"/>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F834BDA3-EA6D-3B21-9825-4B7B35B01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791" y="2330358"/>
            <a:ext cx="1557987" cy="1374862"/>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F6589FD-D3DA-2487-A936-D49E0EE518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8613" y="2378313"/>
            <a:ext cx="1623762" cy="1146549"/>
          </a:xfrm>
          <a:prstGeom prst="rect">
            <a:avLst/>
          </a:prstGeom>
          <a:ln>
            <a:noFill/>
          </a:ln>
          <a:effectLst>
            <a:outerShdw blurRad="292100" dist="139700" dir="2700000" algn="tl" rotWithShape="0">
              <a:srgbClr val="333333">
                <a:alpha val="65000"/>
              </a:srgbClr>
            </a:outerShdw>
          </a:effectLst>
        </p:spPr>
      </p:pic>
      <p:pic>
        <p:nvPicPr>
          <p:cNvPr id="49" name="Picture 48">
            <a:extLst>
              <a:ext uri="{FF2B5EF4-FFF2-40B4-BE49-F238E27FC236}">
                <a16:creationId xmlns:a16="http://schemas.microsoft.com/office/drawing/2014/main" id="{00B9E5C3-54B2-0E9C-FC45-A17ADFA754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450" y="2408272"/>
            <a:ext cx="1923623" cy="1190908"/>
          </a:xfrm>
          <a:prstGeom prst="rect">
            <a:avLst/>
          </a:prstGeom>
          <a:ln>
            <a:noFill/>
          </a:ln>
          <a:effectLst>
            <a:outerShdw blurRad="292100" dist="139700" dir="2700000" algn="tl" rotWithShape="0">
              <a:srgbClr val="333333">
                <a:alpha val="65000"/>
              </a:srgbClr>
            </a:outerShdw>
          </a:effectLst>
        </p:spPr>
      </p:pic>
      <p:pic>
        <p:nvPicPr>
          <p:cNvPr id="51" name="Picture 50">
            <a:extLst>
              <a:ext uri="{FF2B5EF4-FFF2-40B4-BE49-F238E27FC236}">
                <a16:creationId xmlns:a16="http://schemas.microsoft.com/office/drawing/2014/main" id="{398D5182-5DF3-2CA8-8965-E2E1582BC5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93588" y="2368886"/>
            <a:ext cx="1712856" cy="122907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71306718"/>
      </p:ext>
    </p:extLst>
  </p:cSld>
  <p:clrMapOvr>
    <a:masterClrMapping/>
  </p:clrMapOvr>
  <p:transition spd="slow" advTm="2933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0" grpId="0" animBg="1"/>
      <p:bldP spid="12" grpId="0" animBg="1"/>
      <p:bldP spid="14" grpId="0" animBg="1"/>
      <p:bldP spid="16" grpId="0" animBg="1"/>
      <p:bldP spid="24" grpId="0"/>
      <p:bldP spid="25" grpId="0"/>
      <p:bldP spid="26" grpId="0"/>
      <p:bldP spid="27" grpId="0"/>
      <p:bldP spid="28" grpId="0"/>
      <p:bldP spid="29" grpId="0"/>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
          <p:cNvSpPr/>
          <p:nvPr/>
        </p:nvSpPr>
        <p:spPr>
          <a:xfrm>
            <a:off x="6858444" y="3062858"/>
            <a:ext cx="5104765" cy="583565"/>
          </a:xfrm>
          <a:prstGeom prst="rect">
            <a:avLst/>
          </a:prstGeom>
        </p:spPr>
        <p:txBody>
          <a:bodyPr wrap="square">
            <a:spAutoFit/>
          </a:bodyPr>
          <a:lstStyle/>
          <a:p>
            <a:r>
              <a:rPr lang="en-US" altLang="zh-CN" sz="3200" b="1" spc="-30" dirty="0">
                <a:latin typeface="Montserrat" panose="00000500000000000000" charset="0"/>
                <a:ea typeface="Montserrat" panose="00000500000000000000" charset="0"/>
                <a:cs typeface="Montserrat" panose="00000500000000000000" charset="0"/>
                <a:sym typeface="Montserrat" panose="00000500000000000000" charset="0"/>
              </a:rPr>
              <a:t>OUR STATEMENT</a:t>
            </a:r>
            <a:endParaRPr lang="zh-CN" altLang="en-US" sz="3200" b="1" spc="-3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2" name="Rectangle 15"/>
          <p:cNvSpPr/>
          <p:nvPr/>
        </p:nvSpPr>
        <p:spPr>
          <a:xfrm>
            <a:off x="7956958" y="1612158"/>
            <a:ext cx="1376998" cy="1106805"/>
          </a:xfrm>
          <a:prstGeom prst="rect">
            <a:avLst/>
          </a:prstGeom>
        </p:spPr>
        <p:txBody>
          <a:bodyPr wrap="square">
            <a:spAutoFit/>
          </a:bodyPr>
          <a:lstStyle/>
          <a:p>
            <a:pPr algn="ctr"/>
            <a:r>
              <a:rPr lang="en-US" altLang="zh-CN" sz="6600" b="1" spc="-30" dirty="0">
                <a:latin typeface="Montserrat" panose="00000500000000000000" charset="0"/>
                <a:ea typeface="Montserrat" panose="00000500000000000000" charset="0"/>
                <a:cs typeface="Montserrat" panose="00000500000000000000" charset="0"/>
                <a:sym typeface="Montserrat" panose="00000500000000000000" charset="0"/>
              </a:rPr>
              <a:t>02</a:t>
            </a:r>
          </a:p>
        </p:txBody>
      </p:sp>
      <p:sp>
        <p:nvSpPr>
          <p:cNvPr id="33" name="Rectangle 7"/>
          <p:cNvSpPr/>
          <p:nvPr/>
        </p:nvSpPr>
        <p:spPr>
          <a:xfrm>
            <a:off x="5269483" y="3316540"/>
            <a:ext cx="136017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34" name="Rectangle 7"/>
          <p:cNvSpPr/>
          <p:nvPr/>
        </p:nvSpPr>
        <p:spPr>
          <a:xfrm>
            <a:off x="10798810" y="3304364"/>
            <a:ext cx="1393190" cy="76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矩形 70"/>
          <p:cNvSpPr/>
          <p:nvPr/>
        </p:nvSpPr>
        <p:spPr>
          <a:xfrm>
            <a:off x="1" y="5944534"/>
            <a:ext cx="1955800" cy="209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3" name="矩形 72"/>
          <p:cNvSpPr/>
          <p:nvPr/>
        </p:nvSpPr>
        <p:spPr>
          <a:xfrm>
            <a:off x="0" y="331134"/>
            <a:ext cx="1955800" cy="209550"/>
          </a:xfrm>
          <a:prstGeom prst="rect">
            <a:avLst/>
          </a:prstGeom>
          <a:solidFill>
            <a:srgbClr val="F390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pic>
        <p:nvPicPr>
          <p:cNvPr id="12" name="图片占位符 46"/>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0" y="1705209"/>
            <a:ext cx="6781799" cy="3037680"/>
          </a:xfrm>
          <a:custGeom>
            <a:avLst/>
            <a:gdLst>
              <a:gd name="connsiteX0" fmla="*/ 3163663 w 6781799"/>
              <a:gd name="connsiteY0" fmla="*/ 0 h 6858000"/>
              <a:gd name="connsiteX1" fmla="*/ 6781799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3163663" y="0"/>
                </a:moveTo>
                <a:lnTo>
                  <a:pt x="6781799" y="0"/>
                </a:lnTo>
                <a:lnTo>
                  <a:pt x="6781799" y="6858000"/>
                </a:lnTo>
                <a:lnTo>
                  <a:pt x="0" y="6858000"/>
                </a:lnTo>
                <a:close/>
              </a:path>
            </a:pathLst>
          </a:custGeom>
        </p:spPr>
      </p:pic>
      <p:sp>
        <p:nvSpPr>
          <p:cNvPr id="2" name="TextBox 1">
            <a:extLst>
              <a:ext uri="{FF2B5EF4-FFF2-40B4-BE49-F238E27FC236}">
                <a16:creationId xmlns:a16="http://schemas.microsoft.com/office/drawing/2014/main" id="{11A576A2-E685-139C-51FE-AE446C1FDA9B}"/>
              </a:ext>
            </a:extLst>
          </p:cNvPr>
          <p:cNvSpPr txBox="1"/>
          <p:nvPr/>
        </p:nvSpPr>
        <p:spPr>
          <a:xfrm>
            <a:off x="6045200" y="3722370"/>
            <a:ext cx="5537991" cy="369332"/>
          </a:xfrm>
          <a:prstGeom prst="rect">
            <a:avLst/>
          </a:prstGeom>
          <a:noFill/>
        </p:spPr>
        <p:txBody>
          <a:bodyPr wrap="none" rtlCol="0">
            <a:spAutoFit/>
          </a:bodyPr>
          <a:lstStyle/>
          <a:p>
            <a:r>
              <a:rPr lang="en-US" dirty="0"/>
              <a:t>Always Striving for the Best as we Innovate for Excellence</a:t>
            </a:r>
          </a:p>
        </p:txBody>
      </p:sp>
    </p:spTree>
  </p:cSld>
  <p:clrMapOvr>
    <a:masterClrMapping/>
  </p:clrMapOvr>
  <p:transition spd="slow" advClick="0" advTm="609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500" fill="hold"/>
                                        <p:tgtEl>
                                          <p:spTgt spid="30"/>
                                        </p:tgtEl>
                                        <p:attrNameLst>
                                          <p:attrName>ppt_x</p:attrName>
                                        </p:attrNameLst>
                                      </p:cBhvr>
                                      <p:tavLst>
                                        <p:tav tm="0">
                                          <p:val>
                                            <p:strVal val="#ppt_x"/>
                                          </p:val>
                                        </p:tav>
                                        <p:tav tm="100000">
                                          <p:val>
                                            <p:strVal val="#ppt_x"/>
                                          </p:val>
                                        </p:tav>
                                      </p:tavLst>
                                    </p:anim>
                                    <p:anim calcmode="lin" valueType="num">
                                      <p:cBhvr additive="base">
                                        <p:cTn id="21" dur="500" fill="hold"/>
                                        <p:tgtEl>
                                          <p:spTgt spid="30"/>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bldLvl="0" animBg="1"/>
      <p:bldP spid="3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2C3E62-BE82-2942-C048-E85034EF63FC}"/>
              </a:ext>
            </a:extLst>
          </p:cNvPr>
          <p:cNvGrpSpPr/>
          <p:nvPr/>
        </p:nvGrpSpPr>
        <p:grpSpPr>
          <a:xfrm>
            <a:off x="1036491" y="3429000"/>
            <a:ext cx="2743200" cy="1760786"/>
            <a:chOff x="1095261" y="3059909"/>
            <a:chExt cx="2743200" cy="1760786"/>
          </a:xfrm>
          <a:solidFill>
            <a:srgbClr val="FFC000"/>
          </a:solidFill>
        </p:grpSpPr>
        <p:grpSp>
          <p:nvGrpSpPr>
            <p:cNvPr id="41" name="Group 40">
              <a:extLst>
                <a:ext uri="{FF2B5EF4-FFF2-40B4-BE49-F238E27FC236}">
                  <a16:creationId xmlns:a16="http://schemas.microsoft.com/office/drawing/2014/main" id="{7FC23F21-CAA1-19BB-26E7-6C6F5B82EDE4}"/>
                </a:ext>
              </a:extLst>
            </p:cNvPr>
            <p:cNvGrpSpPr/>
            <p:nvPr/>
          </p:nvGrpSpPr>
          <p:grpSpPr>
            <a:xfrm>
              <a:off x="1095261" y="3059909"/>
              <a:ext cx="2743200" cy="794297"/>
              <a:chOff x="1095261" y="3503660"/>
              <a:chExt cx="2743200" cy="794297"/>
            </a:xfrm>
            <a:grpFill/>
          </p:grpSpPr>
          <p:sp>
            <p:nvSpPr>
              <p:cNvPr id="43" name="Rounded Rectangle 4">
                <a:extLst>
                  <a:ext uri="{FF2B5EF4-FFF2-40B4-BE49-F238E27FC236}">
                    <a16:creationId xmlns:a16="http://schemas.microsoft.com/office/drawing/2014/main" id="{2F4883CE-AC5D-3A31-6E79-8AB72E8BF1B4}"/>
                  </a:ext>
                </a:extLst>
              </p:cNvPr>
              <p:cNvSpPr/>
              <p:nvPr/>
            </p:nvSpPr>
            <p:spPr>
              <a:xfrm>
                <a:off x="1095261" y="3688357"/>
                <a:ext cx="2743200"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4" name="Isosceles Triangle 43">
                <a:extLst>
                  <a:ext uri="{FF2B5EF4-FFF2-40B4-BE49-F238E27FC236}">
                    <a16:creationId xmlns:a16="http://schemas.microsoft.com/office/drawing/2014/main" id="{02DAFBF6-D9EB-2059-B245-31F87E30904B}"/>
                  </a:ext>
                </a:extLst>
              </p:cNvPr>
              <p:cNvSpPr/>
              <p:nvPr/>
            </p:nvSpPr>
            <p:spPr>
              <a:xfrm>
                <a:off x="2218604" y="3503660"/>
                <a:ext cx="203200" cy="1751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42" name="Freeform 328">
              <a:extLst>
                <a:ext uri="{FF2B5EF4-FFF2-40B4-BE49-F238E27FC236}">
                  <a16:creationId xmlns:a16="http://schemas.microsoft.com/office/drawing/2014/main" id="{14AAE652-E798-BAC4-415C-A08E5895E353}"/>
                </a:ext>
              </a:extLst>
            </p:cNvPr>
            <p:cNvSpPr>
              <a:spLocks noChangeAspect="1" noChangeArrowheads="1"/>
            </p:cNvSpPr>
            <p:nvPr/>
          </p:nvSpPr>
          <p:spPr bwMode="auto">
            <a:xfrm>
              <a:off x="1948115" y="4408904"/>
              <a:ext cx="738121" cy="411791"/>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grpFill/>
            <a:ln>
              <a:noFill/>
            </a:ln>
            <a:effectLst/>
          </p:spPr>
          <p:txBody>
            <a:bodyPr wrap="none" lIns="243785" tIns="121892" rIns="243785" bIns="121892" anchor="ctr"/>
            <a:lstStyle/>
            <a:p>
              <a:pPr>
                <a:defRPr/>
              </a:pP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45" name="Group 44">
            <a:extLst>
              <a:ext uri="{FF2B5EF4-FFF2-40B4-BE49-F238E27FC236}">
                <a16:creationId xmlns:a16="http://schemas.microsoft.com/office/drawing/2014/main" id="{A17FF5E9-D315-FA46-691C-D3AD6FE33D5E}"/>
              </a:ext>
            </a:extLst>
          </p:cNvPr>
          <p:cNvGrpSpPr/>
          <p:nvPr/>
        </p:nvGrpSpPr>
        <p:grpSpPr>
          <a:xfrm>
            <a:off x="3500909" y="2637410"/>
            <a:ext cx="2743200" cy="1753292"/>
            <a:chOff x="3567527" y="2278835"/>
            <a:chExt cx="2743200" cy="1753292"/>
          </a:xfrm>
          <a:solidFill>
            <a:schemeClr val="tx1"/>
          </a:solidFill>
        </p:grpSpPr>
        <p:grpSp>
          <p:nvGrpSpPr>
            <p:cNvPr id="46" name="Group 45">
              <a:extLst>
                <a:ext uri="{FF2B5EF4-FFF2-40B4-BE49-F238E27FC236}">
                  <a16:creationId xmlns:a16="http://schemas.microsoft.com/office/drawing/2014/main" id="{5E3A0D9C-06C0-BA13-39F1-985D9052FB41}"/>
                </a:ext>
              </a:extLst>
            </p:cNvPr>
            <p:cNvGrpSpPr/>
            <p:nvPr/>
          </p:nvGrpSpPr>
          <p:grpSpPr>
            <a:xfrm>
              <a:off x="3567527" y="3244606"/>
              <a:ext cx="2743200" cy="787521"/>
              <a:chOff x="3567527" y="3688357"/>
              <a:chExt cx="2743200" cy="787521"/>
            </a:xfrm>
            <a:grpFill/>
          </p:grpSpPr>
          <p:sp>
            <p:nvSpPr>
              <p:cNvPr id="52" name="Rounded Rectangle 8">
                <a:extLst>
                  <a:ext uri="{FF2B5EF4-FFF2-40B4-BE49-F238E27FC236}">
                    <a16:creationId xmlns:a16="http://schemas.microsoft.com/office/drawing/2014/main" id="{6F52E452-0265-915F-D19A-017F2734F253}"/>
                  </a:ext>
                </a:extLst>
              </p:cNvPr>
              <p:cNvSpPr/>
              <p:nvPr/>
            </p:nvSpPr>
            <p:spPr>
              <a:xfrm>
                <a:off x="3567527" y="3688357"/>
                <a:ext cx="2743200"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3" name="Isosceles Triangle 52">
                <a:extLst>
                  <a:ext uri="{FF2B5EF4-FFF2-40B4-BE49-F238E27FC236}">
                    <a16:creationId xmlns:a16="http://schemas.microsoft.com/office/drawing/2014/main" id="{3A2A8EDD-F520-0A2E-C0E4-E4E329F9DCE9}"/>
                  </a:ext>
                </a:extLst>
              </p:cNvPr>
              <p:cNvSpPr/>
              <p:nvPr/>
            </p:nvSpPr>
            <p:spPr>
              <a:xfrm flipV="1">
                <a:off x="4833056" y="4300706"/>
                <a:ext cx="203200" cy="1751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47" name="Group 447">
              <a:extLst>
                <a:ext uri="{FF2B5EF4-FFF2-40B4-BE49-F238E27FC236}">
                  <a16:creationId xmlns:a16="http://schemas.microsoft.com/office/drawing/2014/main" id="{D29B306B-8F76-0059-F184-785701A387FF}"/>
                </a:ext>
              </a:extLst>
            </p:cNvPr>
            <p:cNvGrpSpPr/>
            <p:nvPr/>
          </p:nvGrpSpPr>
          <p:grpSpPr bwMode="auto">
            <a:xfrm>
              <a:off x="4669070" y="2278835"/>
              <a:ext cx="503005" cy="503005"/>
              <a:chOff x="0" y="0"/>
              <a:chExt cx="575" cy="575"/>
            </a:xfrm>
            <a:grpFill/>
          </p:grpSpPr>
          <p:sp>
            <p:nvSpPr>
              <p:cNvPr id="48" name="AutoShape 443">
                <a:extLst>
                  <a:ext uri="{FF2B5EF4-FFF2-40B4-BE49-F238E27FC236}">
                    <a16:creationId xmlns:a16="http://schemas.microsoft.com/office/drawing/2014/main" id="{82CA4684-8FDA-7770-27D6-F6CA3590C3EC}"/>
                  </a:ext>
                </a:extLst>
              </p:cNvPr>
              <p:cNvSpPr/>
              <p:nvPr/>
            </p:nvSpPr>
            <p:spPr bwMode="auto">
              <a:xfrm>
                <a:off x="0" y="296"/>
                <a:ext cx="279" cy="27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16948" y="3429"/>
                    </a:moveTo>
                    <a:lnTo>
                      <a:pt x="9450" y="10928"/>
                    </a:lnTo>
                    <a:lnTo>
                      <a:pt x="8117" y="9596"/>
                    </a:lnTo>
                    <a:lnTo>
                      <a:pt x="15616" y="2098"/>
                    </a:lnTo>
                    <a:lnTo>
                      <a:pt x="13520" y="0"/>
                    </a:lnTo>
                    <a:lnTo>
                      <a:pt x="3894" y="9626"/>
                    </a:lnTo>
                    <a:lnTo>
                      <a:pt x="3890" y="9626"/>
                    </a:lnTo>
                    <a:lnTo>
                      <a:pt x="3890" y="9630"/>
                    </a:lnTo>
                    <a:lnTo>
                      <a:pt x="3889" y="9630"/>
                    </a:lnTo>
                    <a:lnTo>
                      <a:pt x="3890" y="9630"/>
                    </a:lnTo>
                    <a:lnTo>
                      <a:pt x="0" y="21600"/>
                    </a:lnTo>
                    <a:lnTo>
                      <a:pt x="11971" y="17712"/>
                    </a:lnTo>
                    <a:lnTo>
                      <a:pt x="11972" y="17712"/>
                    </a:lnTo>
                    <a:lnTo>
                      <a:pt x="11975" y="17711"/>
                    </a:lnTo>
                    <a:lnTo>
                      <a:pt x="11975" y="17709"/>
                    </a:lnTo>
                    <a:lnTo>
                      <a:pt x="21600" y="8083"/>
                    </a:lnTo>
                    <a:lnTo>
                      <a:pt x="16948" y="3429"/>
                    </a:lnTo>
                    <a:close/>
                    <a:moveTo>
                      <a:pt x="16948" y="3429"/>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a:solidFill>
                    <a:schemeClr val="bg2"/>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49" name="AutoShape 444">
                <a:extLst>
                  <a:ext uri="{FF2B5EF4-FFF2-40B4-BE49-F238E27FC236}">
                    <a16:creationId xmlns:a16="http://schemas.microsoft.com/office/drawing/2014/main" id="{AA9B168D-713A-AAFD-E75A-5A9EB8F4AA94}"/>
                  </a:ext>
                </a:extLst>
              </p:cNvPr>
              <p:cNvSpPr/>
              <p:nvPr/>
            </p:nvSpPr>
            <p:spPr bwMode="auto">
              <a:xfrm>
                <a:off x="296" y="104"/>
                <a:ext cx="176" cy="1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3324" y="12115"/>
                    </a:moveTo>
                    <a:lnTo>
                      <a:pt x="8825" y="6614"/>
                    </a:lnTo>
                    <a:lnTo>
                      <a:pt x="10935" y="8723"/>
                    </a:lnTo>
                    <a:lnTo>
                      <a:pt x="5434" y="14225"/>
                    </a:lnTo>
                    <a:lnTo>
                      <a:pt x="12808" y="21600"/>
                    </a:lnTo>
                    <a:lnTo>
                      <a:pt x="21600" y="12807"/>
                    </a:lnTo>
                    <a:lnTo>
                      <a:pt x="8790" y="0"/>
                    </a:lnTo>
                    <a:lnTo>
                      <a:pt x="0" y="8791"/>
                    </a:lnTo>
                    <a:lnTo>
                      <a:pt x="3324" y="12115"/>
                    </a:lnTo>
                    <a:close/>
                    <a:moveTo>
                      <a:pt x="3324" y="12115"/>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a:solidFill>
                    <a:schemeClr val="bg2"/>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0" name="AutoShape 445">
                <a:extLst>
                  <a:ext uri="{FF2B5EF4-FFF2-40B4-BE49-F238E27FC236}">
                    <a16:creationId xmlns:a16="http://schemas.microsoft.com/office/drawing/2014/main" id="{3A950691-EE72-705A-0D47-E9E2615E1599}"/>
                  </a:ext>
                </a:extLst>
              </p:cNvPr>
              <p:cNvSpPr/>
              <p:nvPr/>
            </p:nvSpPr>
            <p:spPr bwMode="auto">
              <a:xfrm>
                <a:off x="400" y="0"/>
                <a:ext cx="173" cy="17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8576"/>
                    </a:moveTo>
                    <a:lnTo>
                      <a:pt x="8573" y="0"/>
                    </a:lnTo>
                    <a:lnTo>
                      <a:pt x="21600" y="13024"/>
                    </a:lnTo>
                    <a:lnTo>
                      <a:pt x="13027" y="21600"/>
                    </a:lnTo>
                    <a:lnTo>
                      <a:pt x="0" y="8576"/>
                    </a:lnTo>
                    <a:close/>
                    <a:moveTo>
                      <a:pt x="0" y="8576"/>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a:solidFill>
                    <a:schemeClr val="bg2"/>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1" name="AutoShape 446">
                <a:extLst>
                  <a:ext uri="{FF2B5EF4-FFF2-40B4-BE49-F238E27FC236}">
                    <a16:creationId xmlns:a16="http://schemas.microsoft.com/office/drawing/2014/main" id="{DE8165DD-E640-74B9-070D-367EA32ACB76}"/>
                  </a:ext>
                </a:extLst>
              </p:cNvPr>
              <p:cNvSpPr/>
              <p:nvPr/>
            </p:nvSpPr>
            <p:spPr bwMode="auto">
              <a:xfrm>
                <a:off x="0" y="0"/>
                <a:ext cx="575" cy="57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16712" y="12177"/>
                    </a:moveTo>
                    <a:cubicBezTo>
                      <a:pt x="16247" y="12177"/>
                      <a:pt x="15748" y="12329"/>
                      <a:pt x="15257" y="12582"/>
                    </a:cubicBezTo>
                    <a:lnTo>
                      <a:pt x="9013" y="6331"/>
                    </a:lnTo>
                    <a:cubicBezTo>
                      <a:pt x="9263" y="5840"/>
                      <a:pt x="9413" y="5346"/>
                      <a:pt x="9413" y="4893"/>
                    </a:cubicBezTo>
                    <a:cubicBezTo>
                      <a:pt x="9413" y="2407"/>
                      <a:pt x="7052" y="0"/>
                      <a:pt x="4571" y="0"/>
                    </a:cubicBezTo>
                    <a:cubicBezTo>
                      <a:pt x="4555" y="0"/>
                      <a:pt x="4540" y="0"/>
                      <a:pt x="4525" y="0"/>
                    </a:cubicBezTo>
                    <a:cubicBezTo>
                      <a:pt x="4515" y="0"/>
                      <a:pt x="4233" y="287"/>
                      <a:pt x="4079" y="441"/>
                    </a:cubicBezTo>
                    <a:cubicBezTo>
                      <a:pt x="6081" y="2445"/>
                      <a:pt x="5916" y="2120"/>
                      <a:pt x="5916" y="3349"/>
                    </a:cubicBezTo>
                    <a:cubicBezTo>
                      <a:pt x="5916" y="4347"/>
                      <a:pt x="4320" y="5922"/>
                      <a:pt x="3346" y="5922"/>
                    </a:cubicBezTo>
                    <a:cubicBezTo>
                      <a:pt x="3132" y="5922"/>
                      <a:pt x="2966" y="5928"/>
                      <a:pt x="2828" y="5928"/>
                    </a:cubicBezTo>
                    <a:cubicBezTo>
                      <a:pt x="2150" y="5928"/>
                      <a:pt x="2140" y="5784"/>
                      <a:pt x="441" y="4083"/>
                    </a:cubicBezTo>
                    <a:cubicBezTo>
                      <a:pt x="282" y="4242"/>
                      <a:pt x="0" y="4520"/>
                      <a:pt x="0" y="4529"/>
                    </a:cubicBezTo>
                    <a:cubicBezTo>
                      <a:pt x="31" y="7031"/>
                      <a:pt x="2390" y="9422"/>
                      <a:pt x="4888" y="9422"/>
                    </a:cubicBezTo>
                    <a:cubicBezTo>
                      <a:pt x="5341" y="9422"/>
                      <a:pt x="5824" y="9278"/>
                      <a:pt x="6302" y="9038"/>
                    </a:cubicBezTo>
                    <a:lnTo>
                      <a:pt x="12567" y="15310"/>
                    </a:lnTo>
                    <a:cubicBezTo>
                      <a:pt x="12329" y="15787"/>
                      <a:pt x="12187" y="16267"/>
                      <a:pt x="12187" y="16706"/>
                    </a:cubicBezTo>
                    <a:cubicBezTo>
                      <a:pt x="12187" y="19193"/>
                      <a:pt x="14548" y="21600"/>
                      <a:pt x="17030" y="21600"/>
                    </a:cubicBezTo>
                    <a:cubicBezTo>
                      <a:pt x="17045" y="21600"/>
                      <a:pt x="17060" y="21600"/>
                      <a:pt x="17075" y="21600"/>
                    </a:cubicBezTo>
                    <a:cubicBezTo>
                      <a:pt x="17085" y="21600"/>
                      <a:pt x="17367" y="21313"/>
                      <a:pt x="17521" y="21159"/>
                    </a:cubicBezTo>
                    <a:cubicBezTo>
                      <a:pt x="15519" y="19155"/>
                      <a:pt x="15684" y="19480"/>
                      <a:pt x="15684" y="18251"/>
                    </a:cubicBezTo>
                    <a:cubicBezTo>
                      <a:pt x="15684" y="17253"/>
                      <a:pt x="17280" y="15678"/>
                      <a:pt x="18254" y="15678"/>
                    </a:cubicBezTo>
                    <a:cubicBezTo>
                      <a:pt x="18467" y="15678"/>
                      <a:pt x="18633" y="15672"/>
                      <a:pt x="18771" y="15672"/>
                    </a:cubicBezTo>
                    <a:cubicBezTo>
                      <a:pt x="19449" y="15672"/>
                      <a:pt x="19460" y="15816"/>
                      <a:pt x="21159" y="17517"/>
                    </a:cubicBezTo>
                    <a:cubicBezTo>
                      <a:pt x="21318" y="17358"/>
                      <a:pt x="21599" y="17080"/>
                      <a:pt x="21600" y="17071"/>
                    </a:cubicBezTo>
                    <a:cubicBezTo>
                      <a:pt x="21570" y="14569"/>
                      <a:pt x="19210" y="12177"/>
                      <a:pt x="16712" y="12177"/>
                    </a:cubicBezTo>
                    <a:close/>
                    <a:moveTo>
                      <a:pt x="16712" y="12177"/>
                    </a:moveTo>
                  </a:path>
                </a:pathLst>
              </a:custGeom>
              <a:grpFill/>
              <a:ln>
                <a:noFill/>
              </a:ln>
              <a:extLst>
                <a:ext uri="{91240B29-F687-4F45-9708-019B960494DF}">
                  <a14:hiddenLine xmlns:a14="http://schemas.microsoft.com/office/drawing/2010/main" w="25400">
                    <a:solidFill>
                      <a:schemeClr val="tx1"/>
                    </a:solidFill>
                    <a:miter lim="800000"/>
                    <a:headEnd type="none" w="med" len="med"/>
                    <a:tailEnd type="none" w="med" len="med"/>
                  </a14:hiddenLine>
                </a:ext>
              </a:extLst>
            </p:spPr>
            <p:txBody>
              <a:bodyPr lIns="0" tIns="0" rIns="0" bIns="0"/>
              <a:lstStyle/>
              <a:p>
                <a:endParaRPr lang="en-US" sz="2400">
                  <a:solidFill>
                    <a:schemeClr val="bg2"/>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grpSp>
        <p:nvGrpSpPr>
          <p:cNvPr id="54" name="Group 53">
            <a:extLst>
              <a:ext uri="{FF2B5EF4-FFF2-40B4-BE49-F238E27FC236}">
                <a16:creationId xmlns:a16="http://schemas.microsoft.com/office/drawing/2014/main" id="{79781A30-F86A-82B5-58E0-4D5EBD31ABEA}"/>
              </a:ext>
            </a:extLst>
          </p:cNvPr>
          <p:cNvGrpSpPr/>
          <p:nvPr/>
        </p:nvGrpSpPr>
        <p:grpSpPr>
          <a:xfrm>
            <a:off x="6094805" y="3424611"/>
            <a:ext cx="2743200" cy="1760786"/>
            <a:chOff x="6039794" y="3059909"/>
            <a:chExt cx="2743200" cy="1760786"/>
          </a:xfrm>
          <a:solidFill>
            <a:srgbClr val="FFC000"/>
          </a:solidFill>
        </p:grpSpPr>
        <p:grpSp>
          <p:nvGrpSpPr>
            <p:cNvPr id="55" name="Group 54">
              <a:extLst>
                <a:ext uri="{FF2B5EF4-FFF2-40B4-BE49-F238E27FC236}">
                  <a16:creationId xmlns:a16="http://schemas.microsoft.com/office/drawing/2014/main" id="{5CFCD91C-F135-9484-E304-3643EB579C5C}"/>
                </a:ext>
              </a:extLst>
            </p:cNvPr>
            <p:cNvGrpSpPr/>
            <p:nvPr/>
          </p:nvGrpSpPr>
          <p:grpSpPr>
            <a:xfrm>
              <a:off x="6039794" y="3059909"/>
              <a:ext cx="2743200" cy="794297"/>
              <a:chOff x="6039794" y="3503660"/>
              <a:chExt cx="2743200" cy="794297"/>
            </a:xfrm>
            <a:grpFill/>
          </p:grpSpPr>
          <p:sp>
            <p:nvSpPr>
              <p:cNvPr id="57" name="Rounded Rectangle 12">
                <a:extLst>
                  <a:ext uri="{FF2B5EF4-FFF2-40B4-BE49-F238E27FC236}">
                    <a16:creationId xmlns:a16="http://schemas.microsoft.com/office/drawing/2014/main" id="{E330AF51-FE38-9841-777C-28D59122BB19}"/>
                  </a:ext>
                </a:extLst>
              </p:cNvPr>
              <p:cNvSpPr/>
              <p:nvPr/>
            </p:nvSpPr>
            <p:spPr>
              <a:xfrm>
                <a:off x="6039794" y="3688357"/>
                <a:ext cx="2743200"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58" name="Isosceles Triangle 57">
                <a:extLst>
                  <a:ext uri="{FF2B5EF4-FFF2-40B4-BE49-F238E27FC236}">
                    <a16:creationId xmlns:a16="http://schemas.microsoft.com/office/drawing/2014/main" id="{776C9A87-03A2-EE72-E965-D863B8B2F141}"/>
                  </a:ext>
                </a:extLst>
              </p:cNvPr>
              <p:cNvSpPr/>
              <p:nvPr/>
            </p:nvSpPr>
            <p:spPr>
              <a:xfrm>
                <a:off x="7225327" y="3503660"/>
                <a:ext cx="203200" cy="1751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56" name="Freeform 41">
              <a:extLst>
                <a:ext uri="{FF2B5EF4-FFF2-40B4-BE49-F238E27FC236}">
                  <a16:creationId xmlns:a16="http://schemas.microsoft.com/office/drawing/2014/main" id="{DD2CA961-E9E9-F3C8-4D8A-3AC418AC71BF}"/>
                </a:ext>
              </a:extLst>
            </p:cNvPr>
            <p:cNvSpPr>
              <a:spLocks noEditPoints="1"/>
            </p:cNvSpPr>
            <p:nvPr/>
          </p:nvSpPr>
          <p:spPr bwMode="auto">
            <a:xfrm>
              <a:off x="7107309" y="4309297"/>
              <a:ext cx="540835" cy="511398"/>
            </a:xfrm>
            <a:custGeom>
              <a:avLst/>
              <a:gdLst/>
              <a:ahLst/>
              <a:cxnLst>
                <a:cxn ang="0">
                  <a:pos x="68" y="14"/>
                </a:cxn>
                <a:cxn ang="0">
                  <a:pos x="68" y="18"/>
                </a:cxn>
                <a:cxn ang="0">
                  <a:pos x="64" y="18"/>
                </a:cxn>
                <a:cxn ang="0">
                  <a:pos x="61" y="21"/>
                </a:cxn>
                <a:cxn ang="0">
                  <a:pos x="7" y="21"/>
                </a:cxn>
                <a:cxn ang="0">
                  <a:pos x="4" y="18"/>
                </a:cxn>
                <a:cxn ang="0">
                  <a:pos x="0" y="18"/>
                </a:cxn>
                <a:cxn ang="0">
                  <a:pos x="0" y="14"/>
                </a:cxn>
                <a:cxn ang="0">
                  <a:pos x="34" y="0"/>
                </a:cxn>
                <a:cxn ang="0">
                  <a:pos x="68" y="14"/>
                </a:cxn>
                <a:cxn ang="0">
                  <a:pos x="68" y="60"/>
                </a:cxn>
                <a:cxn ang="0">
                  <a:pos x="68" y="64"/>
                </a:cxn>
                <a:cxn ang="0">
                  <a:pos x="0" y="64"/>
                </a:cxn>
                <a:cxn ang="0">
                  <a:pos x="0" y="60"/>
                </a:cxn>
                <a:cxn ang="0">
                  <a:pos x="2" y="57"/>
                </a:cxn>
                <a:cxn ang="0">
                  <a:pos x="66" y="57"/>
                </a:cxn>
                <a:cxn ang="0">
                  <a:pos x="68" y="60"/>
                </a:cxn>
                <a:cxn ang="0">
                  <a:pos x="18" y="23"/>
                </a:cxn>
                <a:cxn ang="0">
                  <a:pos x="18" y="50"/>
                </a:cxn>
                <a:cxn ang="0">
                  <a:pos x="23" y="50"/>
                </a:cxn>
                <a:cxn ang="0">
                  <a:pos x="23" y="23"/>
                </a:cxn>
                <a:cxn ang="0">
                  <a:pos x="32" y="23"/>
                </a:cxn>
                <a:cxn ang="0">
                  <a:pos x="32" y="50"/>
                </a:cxn>
                <a:cxn ang="0">
                  <a:pos x="36" y="50"/>
                </a:cxn>
                <a:cxn ang="0">
                  <a:pos x="36" y="23"/>
                </a:cxn>
                <a:cxn ang="0">
                  <a:pos x="45" y="23"/>
                </a:cxn>
                <a:cxn ang="0">
                  <a:pos x="45" y="50"/>
                </a:cxn>
                <a:cxn ang="0">
                  <a:pos x="50" y="50"/>
                </a:cxn>
                <a:cxn ang="0">
                  <a:pos x="50" y="23"/>
                </a:cxn>
                <a:cxn ang="0">
                  <a:pos x="59" y="23"/>
                </a:cxn>
                <a:cxn ang="0">
                  <a:pos x="59" y="50"/>
                </a:cxn>
                <a:cxn ang="0">
                  <a:pos x="61" y="50"/>
                </a:cxn>
                <a:cxn ang="0">
                  <a:pos x="64" y="53"/>
                </a:cxn>
                <a:cxn ang="0">
                  <a:pos x="64" y="55"/>
                </a:cxn>
                <a:cxn ang="0">
                  <a:pos x="4" y="55"/>
                </a:cxn>
                <a:cxn ang="0">
                  <a:pos x="4" y="53"/>
                </a:cxn>
                <a:cxn ang="0">
                  <a:pos x="7" y="50"/>
                </a:cxn>
                <a:cxn ang="0">
                  <a:pos x="9" y="50"/>
                </a:cxn>
                <a:cxn ang="0">
                  <a:pos x="9" y="23"/>
                </a:cxn>
                <a:cxn ang="0">
                  <a:pos x="18" y="23"/>
                </a:cxn>
              </a:cxnLst>
              <a:rect l="0" t="0" r="r" b="b"/>
              <a:pathLst>
                <a:path w="68" h="64">
                  <a:moveTo>
                    <a:pt x="68" y="14"/>
                  </a:moveTo>
                  <a:cubicBezTo>
                    <a:pt x="68" y="18"/>
                    <a:pt x="68" y="18"/>
                    <a:pt x="68" y="18"/>
                  </a:cubicBezTo>
                  <a:cubicBezTo>
                    <a:pt x="64" y="18"/>
                    <a:pt x="64" y="18"/>
                    <a:pt x="64" y="18"/>
                  </a:cubicBezTo>
                  <a:cubicBezTo>
                    <a:pt x="64" y="20"/>
                    <a:pt x="63" y="21"/>
                    <a:pt x="61" y="21"/>
                  </a:cubicBezTo>
                  <a:cubicBezTo>
                    <a:pt x="7" y="21"/>
                    <a:pt x="7" y="21"/>
                    <a:pt x="7" y="21"/>
                  </a:cubicBezTo>
                  <a:cubicBezTo>
                    <a:pt x="5" y="21"/>
                    <a:pt x="4" y="20"/>
                    <a:pt x="4" y="18"/>
                  </a:cubicBezTo>
                  <a:cubicBezTo>
                    <a:pt x="0" y="18"/>
                    <a:pt x="0" y="18"/>
                    <a:pt x="0" y="18"/>
                  </a:cubicBezTo>
                  <a:cubicBezTo>
                    <a:pt x="0" y="14"/>
                    <a:pt x="0" y="14"/>
                    <a:pt x="0" y="14"/>
                  </a:cubicBezTo>
                  <a:cubicBezTo>
                    <a:pt x="34" y="0"/>
                    <a:pt x="34" y="0"/>
                    <a:pt x="34" y="0"/>
                  </a:cubicBezTo>
                  <a:lnTo>
                    <a:pt x="68" y="14"/>
                  </a:lnTo>
                  <a:close/>
                  <a:moveTo>
                    <a:pt x="68" y="60"/>
                  </a:moveTo>
                  <a:cubicBezTo>
                    <a:pt x="68" y="64"/>
                    <a:pt x="68" y="64"/>
                    <a:pt x="68" y="64"/>
                  </a:cubicBezTo>
                  <a:cubicBezTo>
                    <a:pt x="0" y="64"/>
                    <a:pt x="0" y="64"/>
                    <a:pt x="0" y="64"/>
                  </a:cubicBezTo>
                  <a:cubicBezTo>
                    <a:pt x="0" y="60"/>
                    <a:pt x="0" y="60"/>
                    <a:pt x="0" y="60"/>
                  </a:cubicBezTo>
                  <a:cubicBezTo>
                    <a:pt x="0" y="58"/>
                    <a:pt x="1" y="57"/>
                    <a:pt x="2" y="57"/>
                  </a:cubicBezTo>
                  <a:cubicBezTo>
                    <a:pt x="66" y="57"/>
                    <a:pt x="66" y="57"/>
                    <a:pt x="66" y="57"/>
                  </a:cubicBezTo>
                  <a:cubicBezTo>
                    <a:pt x="67" y="57"/>
                    <a:pt x="68" y="58"/>
                    <a:pt x="68" y="60"/>
                  </a:cubicBezTo>
                  <a:close/>
                  <a:moveTo>
                    <a:pt x="18" y="23"/>
                  </a:moveTo>
                  <a:cubicBezTo>
                    <a:pt x="18" y="50"/>
                    <a:pt x="18" y="50"/>
                    <a:pt x="18" y="50"/>
                  </a:cubicBezTo>
                  <a:cubicBezTo>
                    <a:pt x="23" y="50"/>
                    <a:pt x="23" y="50"/>
                    <a:pt x="23" y="50"/>
                  </a:cubicBezTo>
                  <a:cubicBezTo>
                    <a:pt x="23" y="23"/>
                    <a:pt x="23" y="23"/>
                    <a:pt x="23" y="23"/>
                  </a:cubicBezTo>
                  <a:cubicBezTo>
                    <a:pt x="32" y="23"/>
                    <a:pt x="32" y="23"/>
                    <a:pt x="32" y="23"/>
                  </a:cubicBezTo>
                  <a:cubicBezTo>
                    <a:pt x="32" y="50"/>
                    <a:pt x="32" y="50"/>
                    <a:pt x="32" y="50"/>
                  </a:cubicBezTo>
                  <a:cubicBezTo>
                    <a:pt x="36" y="50"/>
                    <a:pt x="36" y="50"/>
                    <a:pt x="36" y="50"/>
                  </a:cubicBezTo>
                  <a:cubicBezTo>
                    <a:pt x="36" y="23"/>
                    <a:pt x="36" y="23"/>
                    <a:pt x="36" y="23"/>
                  </a:cubicBezTo>
                  <a:cubicBezTo>
                    <a:pt x="45" y="23"/>
                    <a:pt x="45" y="23"/>
                    <a:pt x="45" y="23"/>
                  </a:cubicBezTo>
                  <a:cubicBezTo>
                    <a:pt x="45" y="50"/>
                    <a:pt x="45" y="50"/>
                    <a:pt x="45" y="50"/>
                  </a:cubicBezTo>
                  <a:cubicBezTo>
                    <a:pt x="50" y="50"/>
                    <a:pt x="50" y="50"/>
                    <a:pt x="50" y="50"/>
                  </a:cubicBezTo>
                  <a:cubicBezTo>
                    <a:pt x="50" y="23"/>
                    <a:pt x="50" y="23"/>
                    <a:pt x="50" y="23"/>
                  </a:cubicBezTo>
                  <a:cubicBezTo>
                    <a:pt x="59" y="23"/>
                    <a:pt x="59" y="23"/>
                    <a:pt x="59" y="23"/>
                  </a:cubicBezTo>
                  <a:cubicBezTo>
                    <a:pt x="59" y="50"/>
                    <a:pt x="59" y="50"/>
                    <a:pt x="59" y="50"/>
                  </a:cubicBezTo>
                  <a:cubicBezTo>
                    <a:pt x="61" y="50"/>
                    <a:pt x="61" y="50"/>
                    <a:pt x="61" y="50"/>
                  </a:cubicBezTo>
                  <a:cubicBezTo>
                    <a:pt x="63" y="50"/>
                    <a:pt x="64" y="51"/>
                    <a:pt x="64" y="53"/>
                  </a:cubicBezTo>
                  <a:cubicBezTo>
                    <a:pt x="64" y="55"/>
                    <a:pt x="64" y="55"/>
                    <a:pt x="64" y="55"/>
                  </a:cubicBezTo>
                  <a:cubicBezTo>
                    <a:pt x="4" y="55"/>
                    <a:pt x="4" y="55"/>
                    <a:pt x="4" y="55"/>
                  </a:cubicBezTo>
                  <a:cubicBezTo>
                    <a:pt x="4" y="53"/>
                    <a:pt x="4" y="53"/>
                    <a:pt x="4" y="53"/>
                  </a:cubicBezTo>
                  <a:cubicBezTo>
                    <a:pt x="4" y="51"/>
                    <a:pt x="5" y="50"/>
                    <a:pt x="7" y="50"/>
                  </a:cubicBezTo>
                  <a:cubicBezTo>
                    <a:pt x="9" y="50"/>
                    <a:pt x="9" y="50"/>
                    <a:pt x="9" y="50"/>
                  </a:cubicBezTo>
                  <a:cubicBezTo>
                    <a:pt x="9" y="23"/>
                    <a:pt x="9" y="23"/>
                    <a:pt x="9" y="23"/>
                  </a:cubicBezTo>
                  <a:lnTo>
                    <a:pt x="18" y="23"/>
                  </a:lnTo>
                  <a:close/>
                </a:path>
              </a:pathLst>
            </a:custGeom>
            <a:grpFill/>
            <a:ln w="9525">
              <a:noFill/>
              <a:round/>
            </a:ln>
          </p:spPr>
          <p:txBody>
            <a:bodyPr vert="horz" wrap="square" lIns="91440" tIns="45720" rIns="91440" bIns="45720" numCol="1" anchor="t" anchorCtr="0" compatLnSpc="1"/>
            <a:lstStyle/>
            <a:p>
              <a:endParaRPr lang="en-US"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59" name="Group 58">
            <a:extLst>
              <a:ext uri="{FF2B5EF4-FFF2-40B4-BE49-F238E27FC236}">
                <a16:creationId xmlns:a16="http://schemas.microsoft.com/office/drawing/2014/main" id="{3E017490-4D85-05E8-2AC9-77EF9588C157}"/>
              </a:ext>
            </a:extLst>
          </p:cNvPr>
          <p:cNvGrpSpPr/>
          <p:nvPr/>
        </p:nvGrpSpPr>
        <p:grpSpPr>
          <a:xfrm>
            <a:off x="8453291" y="2700780"/>
            <a:ext cx="2602189" cy="1700438"/>
            <a:chOff x="8512061" y="2331689"/>
            <a:chExt cx="2602189" cy="1700438"/>
          </a:xfrm>
          <a:solidFill>
            <a:schemeClr val="tx1"/>
          </a:solidFill>
        </p:grpSpPr>
        <p:grpSp>
          <p:nvGrpSpPr>
            <p:cNvPr id="60" name="Group 59">
              <a:extLst>
                <a:ext uri="{FF2B5EF4-FFF2-40B4-BE49-F238E27FC236}">
                  <a16:creationId xmlns:a16="http://schemas.microsoft.com/office/drawing/2014/main" id="{EE43B1A3-D610-747D-E96C-8C123B5D1608}"/>
                </a:ext>
              </a:extLst>
            </p:cNvPr>
            <p:cNvGrpSpPr/>
            <p:nvPr/>
          </p:nvGrpSpPr>
          <p:grpSpPr>
            <a:xfrm>
              <a:off x="8512061" y="3244606"/>
              <a:ext cx="2602189" cy="787521"/>
              <a:chOff x="8512061" y="3688357"/>
              <a:chExt cx="2602189" cy="787521"/>
            </a:xfrm>
            <a:grpFill/>
          </p:grpSpPr>
          <p:sp>
            <p:nvSpPr>
              <p:cNvPr id="62" name="Rounded Rectangle 16">
                <a:extLst>
                  <a:ext uri="{FF2B5EF4-FFF2-40B4-BE49-F238E27FC236}">
                    <a16:creationId xmlns:a16="http://schemas.microsoft.com/office/drawing/2014/main" id="{9143BA57-06D0-A60D-9D3F-ACB5C61C7684}"/>
                  </a:ext>
                </a:extLst>
              </p:cNvPr>
              <p:cNvSpPr/>
              <p:nvPr/>
            </p:nvSpPr>
            <p:spPr>
              <a:xfrm>
                <a:off x="8512061" y="3688357"/>
                <a:ext cx="2602189" cy="609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3" name="Isosceles Triangle 62">
                <a:extLst>
                  <a:ext uri="{FF2B5EF4-FFF2-40B4-BE49-F238E27FC236}">
                    <a16:creationId xmlns:a16="http://schemas.microsoft.com/office/drawing/2014/main" id="{D5C4CB85-E2B8-093A-0584-355A3FD4F0E4}"/>
                  </a:ext>
                </a:extLst>
              </p:cNvPr>
              <p:cNvSpPr/>
              <p:nvPr/>
            </p:nvSpPr>
            <p:spPr>
              <a:xfrm flipV="1">
                <a:off x="9724911" y="4300706"/>
                <a:ext cx="203200" cy="1751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61" name="Shape 3659">
              <a:extLst>
                <a:ext uri="{FF2B5EF4-FFF2-40B4-BE49-F238E27FC236}">
                  <a16:creationId xmlns:a16="http://schemas.microsoft.com/office/drawing/2014/main" id="{A7B25D8F-702B-9D42-4516-D6B84BF20E88}"/>
                </a:ext>
              </a:extLst>
            </p:cNvPr>
            <p:cNvSpPr/>
            <p:nvPr/>
          </p:nvSpPr>
          <p:spPr>
            <a:xfrm>
              <a:off x="9517425" y="2331689"/>
              <a:ext cx="546387" cy="512259"/>
            </a:xfrm>
            <a:custGeom>
              <a:avLst/>
              <a:gdLst/>
              <a:ahLst/>
              <a:cxnLst>
                <a:cxn ang="0">
                  <a:pos x="wd2" y="hd2"/>
                </a:cxn>
                <a:cxn ang="5400000">
                  <a:pos x="wd2" y="hd2"/>
                </a:cxn>
                <a:cxn ang="10800000">
                  <a:pos x="wd2" y="hd2"/>
                </a:cxn>
                <a:cxn ang="16200000">
                  <a:pos x="wd2" y="hd2"/>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grpFill/>
            <a:ln w="12700" cap="flat">
              <a:noFill/>
              <a:miter lim="400000"/>
            </a:ln>
            <a:effectLst/>
          </p:spPr>
          <p:txBody>
            <a:bodyPr wrap="square" lIns="38100" tIns="38100" rIns="38100" bIns="38100" numCol="1" anchor="ctr">
              <a:noAutofit/>
            </a:bodyPr>
            <a:lstStyle/>
            <a:p>
              <a:pPr lvl="0">
                <a:defRPr sz="3200">
                  <a:solidFill>
                    <a:srgbClr val="FFFFFF"/>
                  </a:solidFill>
                  <a:latin typeface="Helvetica Light"/>
                  <a:ea typeface="Helvetica Light"/>
                  <a:cs typeface="Helvetica Light"/>
                  <a:sym typeface="Helvetica Light"/>
                </a:defRPr>
              </a:pPr>
              <a:endParaRPr>
                <a:latin typeface="Montserrat" panose="00000500000000000000" charset="0"/>
                <a:ea typeface="Montserrat" panose="00000500000000000000" charset="0"/>
                <a:cs typeface="Montserrat" panose="00000500000000000000" charset="0"/>
                <a:sym typeface="Montserrat" panose="00000500000000000000" charset="0"/>
              </a:endParaRPr>
            </a:p>
          </p:txBody>
        </p:sp>
      </p:grpSp>
      <p:sp>
        <p:nvSpPr>
          <p:cNvPr id="64" name="Rectangle 15">
            <a:extLst>
              <a:ext uri="{FF2B5EF4-FFF2-40B4-BE49-F238E27FC236}">
                <a16:creationId xmlns:a16="http://schemas.microsoft.com/office/drawing/2014/main" id="{CABA6B8A-46B4-094F-CA22-7253168FC004}"/>
              </a:ext>
            </a:extLst>
          </p:cNvPr>
          <p:cNvSpPr/>
          <p:nvPr/>
        </p:nvSpPr>
        <p:spPr>
          <a:xfrm>
            <a:off x="8988075" y="3764523"/>
            <a:ext cx="1927860" cy="323165"/>
          </a:xfrm>
          <a:prstGeom prst="rect">
            <a:avLst/>
          </a:prstGeom>
        </p:spPr>
        <p:txBody>
          <a:bodyPr wrap="square">
            <a:spAutoFit/>
          </a:bodyPr>
          <a:lstStyle/>
          <a:p>
            <a:r>
              <a:rPr lang="zh-CN" altLang="en-US" sz="1400" b="1" spc="-3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    </a:t>
            </a:r>
            <a:r>
              <a:rPr lang="en-US" altLang="zh-CN" sz="1500" b="1" spc="-3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CREATIVITY</a:t>
            </a:r>
          </a:p>
        </p:txBody>
      </p:sp>
      <p:grpSp>
        <p:nvGrpSpPr>
          <p:cNvPr id="65" name="组合 25">
            <a:extLst>
              <a:ext uri="{FF2B5EF4-FFF2-40B4-BE49-F238E27FC236}">
                <a16:creationId xmlns:a16="http://schemas.microsoft.com/office/drawing/2014/main" id="{7844D0ED-4DB9-675D-3C1E-7D97DDE9D182}"/>
              </a:ext>
            </a:extLst>
          </p:cNvPr>
          <p:cNvGrpSpPr/>
          <p:nvPr/>
        </p:nvGrpSpPr>
        <p:grpSpPr>
          <a:xfrm>
            <a:off x="6230800" y="2270137"/>
            <a:ext cx="3536941" cy="811056"/>
            <a:chOff x="5616444" y="1932245"/>
            <a:chExt cx="3536941" cy="811056"/>
          </a:xfrm>
        </p:grpSpPr>
        <p:grpSp>
          <p:nvGrpSpPr>
            <p:cNvPr id="66" name="组合 46">
              <a:extLst>
                <a:ext uri="{FF2B5EF4-FFF2-40B4-BE49-F238E27FC236}">
                  <a16:creationId xmlns:a16="http://schemas.microsoft.com/office/drawing/2014/main" id="{2C047CDA-B1D0-369E-9E03-F03FACB8BE26}"/>
                </a:ext>
              </a:extLst>
            </p:cNvPr>
            <p:cNvGrpSpPr/>
            <p:nvPr/>
          </p:nvGrpSpPr>
          <p:grpSpPr>
            <a:xfrm>
              <a:off x="5616444" y="2053132"/>
              <a:ext cx="3355975" cy="271869"/>
              <a:chOff x="527754" y="2758887"/>
              <a:chExt cx="3355975" cy="271869"/>
            </a:xfrm>
          </p:grpSpPr>
          <p:sp>
            <p:nvSpPr>
              <p:cNvPr id="70" name="Rectangle 20">
                <a:extLst>
                  <a:ext uri="{FF2B5EF4-FFF2-40B4-BE49-F238E27FC236}">
                    <a16:creationId xmlns:a16="http://schemas.microsoft.com/office/drawing/2014/main" id="{8972ECBD-BDD4-CFDB-E05C-FFEB794CDB9C}"/>
                  </a:ext>
                </a:extLst>
              </p:cNvPr>
              <p:cNvSpPr/>
              <p:nvPr/>
            </p:nvSpPr>
            <p:spPr>
              <a:xfrm>
                <a:off x="2179389" y="2758887"/>
                <a:ext cx="170434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1" name="Rectangle 20">
                <a:extLst>
                  <a:ext uri="{FF2B5EF4-FFF2-40B4-BE49-F238E27FC236}">
                    <a16:creationId xmlns:a16="http://schemas.microsoft.com/office/drawing/2014/main" id="{17A6B9C9-2E29-27EC-CC71-33FACEFA10C5}"/>
                  </a:ext>
                </a:extLst>
              </p:cNvPr>
              <p:cNvSpPr/>
              <p:nvPr/>
            </p:nvSpPr>
            <p:spPr>
              <a:xfrm>
                <a:off x="527754" y="2758887"/>
                <a:ext cx="176974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67" name="组合 49">
              <a:extLst>
                <a:ext uri="{FF2B5EF4-FFF2-40B4-BE49-F238E27FC236}">
                  <a16:creationId xmlns:a16="http://schemas.microsoft.com/office/drawing/2014/main" id="{151EFF77-0BB3-A8C1-78A6-1BB2B8B01DE1}"/>
                </a:ext>
              </a:extLst>
            </p:cNvPr>
            <p:cNvGrpSpPr/>
            <p:nvPr/>
          </p:nvGrpSpPr>
          <p:grpSpPr>
            <a:xfrm>
              <a:off x="5901995" y="1932245"/>
              <a:ext cx="3251390" cy="811056"/>
              <a:chOff x="813305" y="2257029"/>
              <a:chExt cx="3251390" cy="811056"/>
            </a:xfrm>
          </p:grpSpPr>
          <p:sp>
            <p:nvSpPr>
              <p:cNvPr id="68" name="Rectangle 20">
                <a:extLst>
                  <a:ext uri="{FF2B5EF4-FFF2-40B4-BE49-F238E27FC236}">
                    <a16:creationId xmlns:a16="http://schemas.microsoft.com/office/drawing/2014/main" id="{30E9563E-19B6-54EE-3508-C6DE8DE02D42}"/>
                  </a:ext>
                </a:extLst>
              </p:cNvPr>
              <p:cNvSpPr/>
              <p:nvPr/>
            </p:nvSpPr>
            <p:spPr>
              <a:xfrm>
                <a:off x="2360355" y="2561867"/>
                <a:ext cx="170434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69" name="Rectangle 20">
                <a:extLst>
                  <a:ext uri="{FF2B5EF4-FFF2-40B4-BE49-F238E27FC236}">
                    <a16:creationId xmlns:a16="http://schemas.microsoft.com/office/drawing/2014/main" id="{29A99448-2D7E-E9D1-D7A5-4CCCACDE2482}"/>
                  </a:ext>
                </a:extLst>
              </p:cNvPr>
              <p:cNvSpPr/>
              <p:nvPr/>
            </p:nvSpPr>
            <p:spPr>
              <a:xfrm>
                <a:off x="813305" y="2257029"/>
                <a:ext cx="2318730" cy="811056"/>
              </a:xfrm>
              <a:prstGeom prst="rect">
                <a:avLst/>
              </a:prstGeom>
            </p:spPr>
            <p:txBody>
              <a:bodyPr wrap="square">
                <a:spAutoFit/>
              </a:bodyPr>
              <a:lstStyle/>
              <a:p>
                <a:pPr>
                  <a:lnSpc>
                    <a:spcPts val="1400"/>
                  </a:lnSpc>
                </a:pPr>
                <a:r>
                  <a:rPr lang="en-US" sz="1400" b="0" i="0" dirty="0">
                    <a:effectLst/>
                    <a:latin typeface="Open Sans" panose="020B0606030504020204" pitchFamily="34" charset="0"/>
                    <a:ea typeface="Open Sans" panose="020B0606030504020204" pitchFamily="34" charset="0"/>
                    <a:cs typeface="Open Sans" panose="020B0606030504020204" pitchFamily="34" charset="0"/>
                  </a:rPr>
                  <a:t>We uphold our strong morals and ethical principles and values in everything we do</a:t>
                </a:r>
                <a:r>
                  <a:rPr lang="en-US" sz="1400" b="0" i="0" dirty="0">
                    <a:effectLst/>
                    <a:latin typeface="Open Sans" panose="020B0606030504020204" pitchFamily="34" charset="0"/>
                  </a:rPr>
                  <a:t>.</a:t>
                </a:r>
                <a:endParaRPr lang="zh-CN" altLang="en-US" sz="1400" spc="-30" dirty="0">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grpSp>
        <p:nvGrpSpPr>
          <p:cNvPr id="72" name="组合 52">
            <a:extLst>
              <a:ext uri="{FF2B5EF4-FFF2-40B4-BE49-F238E27FC236}">
                <a16:creationId xmlns:a16="http://schemas.microsoft.com/office/drawing/2014/main" id="{31526227-E5C8-40A0-C884-1B7232A9535D}"/>
              </a:ext>
            </a:extLst>
          </p:cNvPr>
          <p:cNvGrpSpPr/>
          <p:nvPr/>
        </p:nvGrpSpPr>
        <p:grpSpPr>
          <a:xfrm>
            <a:off x="8041811" y="4567138"/>
            <a:ext cx="3395459" cy="811954"/>
            <a:chOff x="5594854" y="2028126"/>
            <a:chExt cx="3395459" cy="811954"/>
          </a:xfrm>
        </p:grpSpPr>
        <p:sp>
          <p:nvSpPr>
            <p:cNvPr id="73" name="Rectangle 20">
              <a:extLst>
                <a:ext uri="{FF2B5EF4-FFF2-40B4-BE49-F238E27FC236}">
                  <a16:creationId xmlns:a16="http://schemas.microsoft.com/office/drawing/2014/main" id="{E4BD1786-F3E4-E44C-B6BC-5F354CB430F0}"/>
                </a:ext>
              </a:extLst>
            </p:cNvPr>
            <p:cNvSpPr/>
            <p:nvPr/>
          </p:nvSpPr>
          <p:spPr>
            <a:xfrm>
              <a:off x="6388124" y="2028126"/>
              <a:ext cx="2602189" cy="811954"/>
            </a:xfrm>
            <a:prstGeom prst="rect">
              <a:avLst/>
            </a:prstGeom>
          </p:spPr>
          <p:txBody>
            <a:bodyPr wrap="square">
              <a:spAutoFit/>
            </a:bodyPr>
            <a:lstStyle/>
            <a:p>
              <a:pPr>
                <a:lnSpc>
                  <a:spcPts val="1400"/>
                </a:lnSpc>
              </a:pPr>
              <a:r>
                <a:rPr lang="en-US" altLang="zh-CN" sz="1400" spc="-30" dirty="0">
                  <a:latin typeface="Open Sans" panose="020B0606030504020204" pitchFamily="34" charset="0"/>
                  <a:ea typeface="Open Sans" panose="020B0606030504020204" pitchFamily="34" charset="0"/>
                  <a:cs typeface="Open Sans" panose="020B0606030504020204" pitchFamily="34" charset="0"/>
                  <a:sym typeface="Montserrat" panose="00000500000000000000" charset="0"/>
                </a:rPr>
                <a:t>Out of nothing, we create extra ordinaire output by putting into action our ingenuity prowess</a:t>
              </a:r>
              <a:r>
                <a:rPr lang="en-US" altLang="zh-CN" sz="1200" spc="-3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sym typeface="Montserrat" panose="00000500000000000000" charset="0"/>
                </a:rPr>
                <a:t>.</a:t>
              </a:r>
              <a:endParaRPr lang="zh-CN" altLang="en-US" sz="1200" spc="-30" dirty="0">
                <a:solidFill>
                  <a:schemeClr val="tx1">
                    <a:lumMod val="50000"/>
                  </a:schemeClr>
                </a:solidFill>
                <a:latin typeface="Open Sans" panose="020B0606030504020204" pitchFamily="34" charset="0"/>
                <a:ea typeface="Montserrat" panose="00000500000000000000" charset="0"/>
                <a:cs typeface="Open Sans" panose="020B0606030504020204" pitchFamily="34" charset="0"/>
                <a:sym typeface="Montserrat" panose="00000500000000000000" charset="0"/>
              </a:endParaRPr>
            </a:p>
          </p:txBody>
        </p:sp>
        <p:grpSp>
          <p:nvGrpSpPr>
            <p:cNvPr id="74" name="组合 54">
              <a:extLst>
                <a:ext uri="{FF2B5EF4-FFF2-40B4-BE49-F238E27FC236}">
                  <a16:creationId xmlns:a16="http://schemas.microsoft.com/office/drawing/2014/main" id="{CF507C15-3DCC-7B82-522B-96E064D58401}"/>
                </a:ext>
              </a:extLst>
            </p:cNvPr>
            <p:cNvGrpSpPr/>
            <p:nvPr/>
          </p:nvGrpSpPr>
          <p:grpSpPr>
            <a:xfrm>
              <a:off x="5594854" y="2434103"/>
              <a:ext cx="3307080" cy="271869"/>
              <a:chOff x="506164" y="2758887"/>
              <a:chExt cx="3307080" cy="271869"/>
            </a:xfrm>
          </p:grpSpPr>
          <p:sp>
            <p:nvSpPr>
              <p:cNvPr id="75" name="Rectangle 20">
                <a:extLst>
                  <a:ext uri="{FF2B5EF4-FFF2-40B4-BE49-F238E27FC236}">
                    <a16:creationId xmlns:a16="http://schemas.microsoft.com/office/drawing/2014/main" id="{42E74C7C-48F4-6AE4-3764-F3AFF7551B59}"/>
                  </a:ext>
                </a:extLst>
              </p:cNvPr>
              <p:cNvSpPr/>
              <p:nvPr/>
            </p:nvSpPr>
            <p:spPr>
              <a:xfrm>
                <a:off x="2179389" y="2758887"/>
                <a:ext cx="163385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76" name="Rectangle 20">
                <a:extLst>
                  <a:ext uri="{FF2B5EF4-FFF2-40B4-BE49-F238E27FC236}">
                    <a16:creationId xmlns:a16="http://schemas.microsoft.com/office/drawing/2014/main" id="{A8A87960-9F6E-0969-3336-107210A852C6}"/>
                  </a:ext>
                </a:extLst>
              </p:cNvPr>
              <p:cNvSpPr/>
              <p:nvPr/>
            </p:nvSpPr>
            <p:spPr>
              <a:xfrm>
                <a:off x="506164" y="2758887"/>
                <a:ext cx="179133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grpSp>
        <p:nvGrpSpPr>
          <p:cNvPr id="77" name="组合 59">
            <a:extLst>
              <a:ext uri="{FF2B5EF4-FFF2-40B4-BE49-F238E27FC236}">
                <a16:creationId xmlns:a16="http://schemas.microsoft.com/office/drawing/2014/main" id="{1528152A-4C45-3F57-E198-8224A16A4F2D}"/>
              </a:ext>
            </a:extLst>
          </p:cNvPr>
          <p:cNvGrpSpPr/>
          <p:nvPr/>
        </p:nvGrpSpPr>
        <p:grpSpPr>
          <a:xfrm>
            <a:off x="575041" y="2270137"/>
            <a:ext cx="3427095" cy="810478"/>
            <a:chOff x="5632319" y="1901046"/>
            <a:chExt cx="3427095" cy="810478"/>
          </a:xfrm>
        </p:grpSpPr>
        <p:grpSp>
          <p:nvGrpSpPr>
            <p:cNvPr id="78" name="组合 60">
              <a:extLst>
                <a:ext uri="{FF2B5EF4-FFF2-40B4-BE49-F238E27FC236}">
                  <a16:creationId xmlns:a16="http://schemas.microsoft.com/office/drawing/2014/main" id="{3033BBA1-1B5C-40B1-1DCA-46A8904EBF81}"/>
                </a:ext>
              </a:extLst>
            </p:cNvPr>
            <p:cNvGrpSpPr/>
            <p:nvPr/>
          </p:nvGrpSpPr>
          <p:grpSpPr>
            <a:xfrm>
              <a:off x="6471073" y="1901046"/>
              <a:ext cx="2588341" cy="810478"/>
              <a:chOff x="1382383" y="2606801"/>
              <a:chExt cx="2588341" cy="810478"/>
            </a:xfrm>
          </p:grpSpPr>
          <p:sp>
            <p:nvSpPr>
              <p:cNvPr id="80" name="Rectangle 20">
                <a:extLst>
                  <a:ext uri="{FF2B5EF4-FFF2-40B4-BE49-F238E27FC236}">
                    <a16:creationId xmlns:a16="http://schemas.microsoft.com/office/drawing/2014/main" id="{8149B31E-8AD0-4427-BA65-FD540B3F1AD2}"/>
                  </a:ext>
                </a:extLst>
              </p:cNvPr>
              <p:cNvSpPr/>
              <p:nvPr/>
            </p:nvSpPr>
            <p:spPr>
              <a:xfrm>
                <a:off x="2179389" y="2758887"/>
                <a:ext cx="179133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1" name="Rectangle 20">
                <a:extLst>
                  <a:ext uri="{FF2B5EF4-FFF2-40B4-BE49-F238E27FC236}">
                    <a16:creationId xmlns:a16="http://schemas.microsoft.com/office/drawing/2014/main" id="{DBA8CCDD-5448-8DD3-CFAD-242E7B072AB1}"/>
                  </a:ext>
                </a:extLst>
              </p:cNvPr>
              <p:cNvSpPr/>
              <p:nvPr/>
            </p:nvSpPr>
            <p:spPr>
              <a:xfrm>
                <a:off x="1382383" y="2606801"/>
                <a:ext cx="2178112" cy="810478"/>
              </a:xfrm>
              <a:prstGeom prst="rect">
                <a:avLst/>
              </a:prstGeom>
            </p:spPr>
            <p:txBody>
              <a:bodyPr wrap="square">
                <a:spAutoFit/>
              </a:bodyPr>
              <a:lstStyle/>
              <a:p>
                <a:pPr>
                  <a:lnSpc>
                    <a:spcPts val="1400"/>
                  </a:lnSpc>
                </a:pPr>
                <a:r>
                  <a:rPr lang="en-US" altLang="zh-CN" sz="1400" spc="-3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sym typeface="Montserrat" panose="00000500000000000000" charset="0"/>
                  </a:rPr>
                  <a:t>Firmness in our good decisions as we ensure huge success and break even at the end</a:t>
                </a:r>
                <a:endParaRPr lang="zh-CN" altLang="en-US" sz="1400" spc="-30" dirty="0">
                  <a:solidFill>
                    <a:schemeClr val="tx1">
                      <a:lumMod val="50000"/>
                    </a:schemeClr>
                  </a:solidFill>
                  <a:latin typeface="Open Sans" panose="020B0606030504020204" pitchFamily="34" charset="0"/>
                  <a:ea typeface="Montserrat" panose="00000500000000000000" charset="0"/>
                  <a:cs typeface="Open Sans" panose="020B0606030504020204" pitchFamily="34" charset="0"/>
                  <a:sym typeface="Montserrat" panose="00000500000000000000" charset="0"/>
                </a:endParaRPr>
              </a:p>
            </p:txBody>
          </p:sp>
        </p:grpSp>
        <p:sp>
          <p:nvSpPr>
            <p:cNvPr id="79" name="Rectangle 20">
              <a:extLst>
                <a:ext uri="{FF2B5EF4-FFF2-40B4-BE49-F238E27FC236}">
                  <a16:creationId xmlns:a16="http://schemas.microsoft.com/office/drawing/2014/main" id="{537CA704-30EF-7B20-04AF-88D26F3A8889}"/>
                </a:ext>
              </a:extLst>
            </p:cNvPr>
            <p:cNvSpPr/>
            <p:nvPr/>
          </p:nvSpPr>
          <p:spPr>
            <a:xfrm>
              <a:off x="5632319" y="2434103"/>
              <a:ext cx="175387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nvGrpSpPr>
          <p:cNvPr id="82" name="组合 66">
            <a:extLst>
              <a:ext uri="{FF2B5EF4-FFF2-40B4-BE49-F238E27FC236}">
                <a16:creationId xmlns:a16="http://schemas.microsoft.com/office/drawing/2014/main" id="{D9238A1F-51AF-4EEF-B8BD-A63BDFC1590D}"/>
              </a:ext>
            </a:extLst>
          </p:cNvPr>
          <p:cNvGrpSpPr/>
          <p:nvPr/>
        </p:nvGrpSpPr>
        <p:grpSpPr>
          <a:xfrm>
            <a:off x="3261975" y="4568614"/>
            <a:ext cx="3419603" cy="810478"/>
            <a:chOff x="5709154" y="2029602"/>
            <a:chExt cx="3419603" cy="810478"/>
          </a:xfrm>
        </p:grpSpPr>
        <p:grpSp>
          <p:nvGrpSpPr>
            <p:cNvPr id="83" name="组合 67">
              <a:extLst>
                <a:ext uri="{FF2B5EF4-FFF2-40B4-BE49-F238E27FC236}">
                  <a16:creationId xmlns:a16="http://schemas.microsoft.com/office/drawing/2014/main" id="{22F809ED-D538-07AC-A9BA-ABE9FDEB19DB}"/>
                </a:ext>
              </a:extLst>
            </p:cNvPr>
            <p:cNvGrpSpPr/>
            <p:nvPr/>
          </p:nvGrpSpPr>
          <p:grpSpPr>
            <a:xfrm>
              <a:off x="6499571" y="2029602"/>
              <a:ext cx="2629186" cy="810478"/>
              <a:chOff x="1410881" y="2735357"/>
              <a:chExt cx="2629186" cy="810478"/>
            </a:xfrm>
          </p:grpSpPr>
          <p:sp>
            <p:nvSpPr>
              <p:cNvPr id="87" name="Rectangle 20">
                <a:extLst>
                  <a:ext uri="{FF2B5EF4-FFF2-40B4-BE49-F238E27FC236}">
                    <a16:creationId xmlns:a16="http://schemas.microsoft.com/office/drawing/2014/main" id="{9CD429F8-19D6-218A-70B5-98263671BFD8}"/>
                  </a:ext>
                </a:extLst>
              </p:cNvPr>
              <p:cNvSpPr/>
              <p:nvPr/>
            </p:nvSpPr>
            <p:spPr>
              <a:xfrm>
                <a:off x="2386527" y="2750486"/>
                <a:ext cx="165354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8" name="Rectangle 20">
                <a:extLst>
                  <a:ext uri="{FF2B5EF4-FFF2-40B4-BE49-F238E27FC236}">
                    <a16:creationId xmlns:a16="http://schemas.microsoft.com/office/drawing/2014/main" id="{B9961D88-B09B-A1FF-FE97-C368C56BC2A3}"/>
                  </a:ext>
                </a:extLst>
              </p:cNvPr>
              <p:cNvSpPr/>
              <p:nvPr/>
            </p:nvSpPr>
            <p:spPr>
              <a:xfrm>
                <a:off x="1410881" y="2735357"/>
                <a:ext cx="2187906" cy="810478"/>
              </a:xfrm>
              <a:prstGeom prst="rect">
                <a:avLst/>
              </a:prstGeom>
            </p:spPr>
            <p:txBody>
              <a:bodyPr wrap="square">
                <a:spAutoFit/>
              </a:bodyPr>
              <a:lstStyle/>
              <a:p>
                <a:pPr>
                  <a:lnSpc>
                    <a:spcPts val="1400"/>
                  </a:lnSpc>
                </a:pPr>
                <a:r>
                  <a:rPr lang="en-US" altLang="zh-CN" sz="1400" spc="-30" dirty="0">
                    <a:latin typeface="Open Sans" panose="020B0606030504020204" pitchFamily="34" charset="0"/>
                    <a:ea typeface="Open Sans" panose="020B0606030504020204" pitchFamily="34" charset="0"/>
                    <a:cs typeface="Open Sans" panose="020B0606030504020204" pitchFamily="34" charset="0"/>
                    <a:sym typeface="Montserrat" panose="00000500000000000000" charset="0"/>
                  </a:rPr>
                  <a:t>Strict adherence to our work ethics &amp; value as we  discharge of our duties skillfully</a:t>
                </a:r>
                <a:endParaRPr lang="zh-CN" altLang="en-US" sz="1400" spc="-30" dirty="0">
                  <a:latin typeface="Open Sans" panose="020B0606030504020204" pitchFamily="34" charset="0"/>
                  <a:ea typeface="Montserrat" panose="00000500000000000000" charset="0"/>
                  <a:cs typeface="Open Sans" panose="020B0606030504020204" pitchFamily="34" charset="0"/>
                  <a:sym typeface="Montserrat" panose="00000500000000000000" charset="0"/>
                </a:endParaRPr>
              </a:p>
            </p:txBody>
          </p:sp>
        </p:grpSp>
        <p:grpSp>
          <p:nvGrpSpPr>
            <p:cNvPr id="84" name="组合 68">
              <a:extLst>
                <a:ext uri="{FF2B5EF4-FFF2-40B4-BE49-F238E27FC236}">
                  <a16:creationId xmlns:a16="http://schemas.microsoft.com/office/drawing/2014/main" id="{0B427AC1-62D9-C57E-1358-56A2950B1544}"/>
                </a:ext>
              </a:extLst>
            </p:cNvPr>
            <p:cNvGrpSpPr/>
            <p:nvPr/>
          </p:nvGrpSpPr>
          <p:grpSpPr>
            <a:xfrm>
              <a:off x="5709154" y="2434103"/>
              <a:ext cx="3212465" cy="271869"/>
              <a:chOff x="620464" y="2758887"/>
              <a:chExt cx="3212465" cy="271869"/>
            </a:xfrm>
          </p:grpSpPr>
          <p:sp>
            <p:nvSpPr>
              <p:cNvPr id="85" name="Rectangle 20">
                <a:extLst>
                  <a:ext uri="{FF2B5EF4-FFF2-40B4-BE49-F238E27FC236}">
                    <a16:creationId xmlns:a16="http://schemas.microsoft.com/office/drawing/2014/main" id="{29258F34-A229-1F04-0250-B5EABA65C910}"/>
                  </a:ext>
                </a:extLst>
              </p:cNvPr>
              <p:cNvSpPr/>
              <p:nvPr/>
            </p:nvSpPr>
            <p:spPr>
              <a:xfrm>
                <a:off x="2179389" y="2758887"/>
                <a:ext cx="1653540"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86" name="Rectangle 20">
                <a:extLst>
                  <a:ext uri="{FF2B5EF4-FFF2-40B4-BE49-F238E27FC236}">
                    <a16:creationId xmlns:a16="http://schemas.microsoft.com/office/drawing/2014/main" id="{3F998161-4E73-F4F1-F281-F9A2AE2AB56A}"/>
                  </a:ext>
                </a:extLst>
              </p:cNvPr>
              <p:cNvSpPr/>
              <p:nvPr/>
            </p:nvSpPr>
            <p:spPr>
              <a:xfrm>
                <a:off x="620464" y="2758887"/>
                <a:ext cx="1677035" cy="271869"/>
              </a:xfrm>
              <a:prstGeom prst="rect">
                <a:avLst/>
              </a:prstGeom>
            </p:spPr>
            <p:txBody>
              <a:bodyPr wrap="square">
                <a:spAutoFit/>
              </a:bodyPr>
              <a:lstStyle/>
              <a:p>
                <a:pPr>
                  <a:lnSpc>
                    <a:spcPts val="1400"/>
                  </a:lnSpc>
                </a:pPr>
                <a:endParaRPr lang="zh-CN" altLang="en-US" sz="1200" spc="-30" dirty="0">
                  <a:solidFill>
                    <a:schemeClr val="tx1">
                      <a:lumMod val="50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grpSp>
      </p:grpSp>
      <p:sp>
        <p:nvSpPr>
          <p:cNvPr id="89" name="Rectangle 15">
            <a:extLst>
              <a:ext uri="{FF2B5EF4-FFF2-40B4-BE49-F238E27FC236}">
                <a16:creationId xmlns:a16="http://schemas.microsoft.com/office/drawing/2014/main" id="{82A91CC3-B38F-54DE-0868-FB042E7CE3A4}"/>
              </a:ext>
            </a:extLst>
          </p:cNvPr>
          <p:cNvSpPr/>
          <p:nvPr/>
        </p:nvSpPr>
        <p:spPr>
          <a:xfrm>
            <a:off x="6474110" y="3764523"/>
            <a:ext cx="1715330" cy="330860"/>
          </a:xfrm>
          <a:prstGeom prst="rect">
            <a:avLst/>
          </a:prstGeom>
        </p:spPr>
        <p:txBody>
          <a:bodyPr wrap="square">
            <a:spAutoFit/>
          </a:bodyPr>
          <a:lstStyle/>
          <a:p>
            <a:r>
              <a:rPr lang="en-US" altLang="zh-CN" sz="1550" b="1" spc="-3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     </a:t>
            </a:r>
            <a:r>
              <a:rPr lang="en-US" altLang="zh-CN" sz="1550" b="1" spc="-30" dirty="0">
                <a:latin typeface="Montserrat" panose="00000500000000000000" charset="0"/>
                <a:ea typeface="Montserrat" panose="00000500000000000000" charset="0"/>
                <a:cs typeface="Montserrat" panose="00000500000000000000" charset="0"/>
                <a:sym typeface="Montserrat" panose="00000500000000000000" charset="0"/>
              </a:rPr>
              <a:t>INTEGRITY</a:t>
            </a:r>
          </a:p>
        </p:txBody>
      </p:sp>
      <p:sp>
        <p:nvSpPr>
          <p:cNvPr id="90" name="Rectangle 15">
            <a:extLst>
              <a:ext uri="{FF2B5EF4-FFF2-40B4-BE49-F238E27FC236}">
                <a16:creationId xmlns:a16="http://schemas.microsoft.com/office/drawing/2014/main" id="{68158EE0-BC1F-9114-995B-FFD1DEA336A7}"/>
              </a:ext>
            </a:extLst>
          </p:cNvPr>
          <p:cNvSpPr/>
          <p:nvPr/>
        </p:nvSpPr>
        <p:spPr>
          <a:xfrm>
            <a:off x="3779691" y="3737536"/>
            <a:ext cx="2094751" cy="307777"/>
          </a:xfrm>
          <a:prstGeom prst="rect">
            <a:avLst/>
          </a:prstGeom>
        </p:spPr>
        <p:txBody>
          <a:bodyPr wrap="square">
            <a:spAutoFit/>
          </a:bodyPr>
          <a:lstStyle/>
          <a:p>
            <a:r>
              <a:rPr lang="en-US" altLang="zh-CN" sz="1400" b="1" spc="-30" dirty="0">
                <a:solidFill>
                  <a:schemeClr val="bg1"/>
                </a:solidFill>
                <a:latin typeface="Montserrat" panose="00000500000000000000" charset="0"/>
                <a:ea typeface="Montserrat" panose="00000500000000000000" charset="0"/>
                <a:cs typeface="Montserrat" panose="00000500000000000000" charset="0"/>
                <a:sym typeface="Montserrat" panose="00000500000000000000" charset="0"/>
              </a:rPr>
              <a:t>PROFESSIONALISM</a:t>
            </a:r>
          </a:p>
        </p:txBody>
      </p:sp>
      <p:sp>
        <p:nvSpPr>
          <p:cNvPr id="91" name="Rectangle 15">
            <a:extLst>
              <a:ext uri="{FF2B5EF4-FFF2-40B4-BE49-F238E27FC236}">
                <a16:creationId xmlns:a16="http://schemas.microsoft.com/office/drawing/2014/main" id="{F1E47BE2-BFB7-74E6-27A8-6D1160A625A3}"/>
              </a:ext>
            </a:extLst>
          </p:cNvPr>
          <p:cNvSpPr/>
          <p:nvPr/>
        </p:nvSpPr>
        <p:spPr>
          <a:xfrm>
            <a:off x="1413795" y="3764523"/>
            <a:ext cx="2094865" cy="338554"/>
          </a:xfrm>
          <a:prstGeom prst="rect">
            <a:avLst/>
          </a:prstGeom>
        </p:spPr>
        <p:txBody>
          <a:bodyPr wrap="square">
            <a:spAutoFit/>
          </a:bodyPr>
          <a:lstStyle/>
          <a:p>
            <a:r>
              <a:rPr lang="en-US" altLang="zh-CN" sz="1600" b="1" spc="-30" dirty="0">
                <a:solidFill>
                  <a:schemeClr val="bg2">
                    <a:lumMod val="10000"/>
                  </a:schemeClr>
                </a:solidFill>
                <a:latin typeface="Montserrat" panose="00000500000000000000" charset="0"/>
                <a:ea typeface="Montserrat" panose="00000500000000000000" charset="0"/>
                <a:cs typeface="Montserrat" panose="00000500000000000000" charset="0"/>
                <a:sym typeface="Montserrat" panose="00000500000000000000" charset="0"/>
              </a:rPr>
              <a:t>CONSISTENCY</a:t>
            </a:r>
          </a:p>
        </p:txBody>
      </p:sp>
      <p:sp>
        <p:nvSpPr>
          <p:cNvPr id="92" name="矩形 76">
            <a:extLst>
              <a:ext uri="{FF2B5EF4-FFF2-40B4-BE49-F238E27FC236}">
                <a16:creationId xmlns:a16="http://schemas.microsoft.com/office/drawing/2014/main" id="{AABF4477-0A0B-9BFC-708E-C4B3DB3FBBB6}"/>
              </a:ext>
            </a:extLst>
          </p:cNvPr>
          <p:cNvSpPr/>
          <p:nvPr/>
        </p:nvSpPr>
        <p:spPr>
          <a:xfrm>
            <a:off x="423195" y="552058"/>
            <a:ext cx="2611755" cy="75565"/>
          </a:xfrm>
          <a:prstGeom prst="rect">
            <a:avLst/>
          </a:prstGeom>
          <a:solidFill>
            <a:srgbClr val="FFC000"/>
          </a:solidFill>
          <a:ln>
            <a:solidFill>
              <a:srgbClr val="FFFF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panose="00000500000000000000" charset="0"/>
              <a:ea typeface="Montserrat" panose="00000500000000000000" charset="0"/>
              <a:cs typeface="Montserrat" panose="00000500000000000000" charset="0"/>
              <a:sym typeface="Montserrat" panose="00000500000000000000" charset="0"/>
            </a:endParaRPr>
          </a:p>
        </p:txBody>
      </p:sp>
      <p:cxnSp>
        <p:nvCxnSpPr>
          <p:cNvPr id="93" name="直接连接符 77">
            <a:extLst>
              <a:ext uri="{FF2B5EF4-FFF2-40B4-BE49-F238E27FC236}">
                <a16:creationId xmlns:a16="http://schemas.microsoft.com/office/drawing/2014/main" id="{3E403EA4-F947-2585-0E69-6B0C632FD271}"/>
              </a:ext>
            </a:extLst>
          </p:cNvPr>
          <p:cNvCxnSpPr>
            <a:stCxn id="92" idx="3"/>
          </p:cNvCxnSpPr>
          <p:nvPr/>
        </p:nvCxnSpPr>
        <p:spPr>
          <a:xfrm>
            <a:off x="3034950" y="590158"/>
            <a:ext cx="8402320" cy="18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矩形 78">
            <a:extLst>
              <a:ext uri="{FF2B5EF4-FFF2-40B4-BE49-F238E27FC236}">
                <a16:creationId xmlns:a16="http://schemas.microsoft.com/office/drawing/2014/main" id="{83837CE8-2CB8-D588-1ED3-21D15D030B11}"/>
              </a:ext>
            </a:extLst>
          </p:cNvPr>
          <p:cNvSpPr/>
          <p:nvPr/>
        </p:nvSpPr>
        <p:spPr>
          <a:xfrm>
            <a:off x="574325" y="65013"/>
            <a:ext cx="3702050" cy="476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rPr>
              <a:t>OUR CORE VALUES</a:t>
            </a:r>
            <a:endParaRPr lang="zh-CN" altLang="en-US" sz="2300" b="1" dirty="0">
              <a:solidFill>
                <a:schemeClr val="tx1">
                  <a:lumMod val="65000"/>
                  <a:lumOff val="35000"/>
                </a:schemeClr>
              </a:solidFill>
              <a:latin typeface="Montserrat" panose="00000500000000000000" charset="0"/>
              <a:ea typeface="Montserrat" panose="00000500000000000000" charset="0"/>
              <a:cs typeface="Montserrat" panose="00000500000000000000" charset="0"/>
              <a:sym typeface="Montserrat" panose="00000500000000000000" charset="0"/>
            </a:endParaRPr>
          </a:p>
        </p:txBody>
      </p:sp>
      <p:sp>
        <p:nvSpPr>
          <p:cNvPr id="95" name="Diamond 3">
            <a:extLst>
              <a:ext uri="{FF2B5EF4-FFF2-40B4-BE49-F238E27FC236}">
                <a16:creationId xmlns:a16="http://schemas.microsoft.com/office/drawing/2014/main" id="{8D73A70E-FE19-EE25-BFEA-74298D35C3E8}"/>
              </a:ext>
            </a:extLst>
          </p:cNvPr>
          <p:cNvSpPr/>
          <p:nvPr/>
        </p:nvSpPr>
        <p:spPr>
          <a:xfrm rot="337733">
            <a:off x="15626" y="215298"/>
            <a:ext cx="335104" cy="335104"/>
          </a:xfrm>
          <a:prstGeom prst="diamond">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ontserrat" panose="00000500000000000000" charset="0"/>
              <a:ea typeface="Montserrat" panose="00000500000000000000" charset="0"/>
              <a:cs typeface="Montserrat" panose="00000500000000000000" charset="0"/>
              <a:sym typeface="Montserrat" panose="00000500000000000000" charset="0"/>
            </a:endParaRPr>
          </a:p>
        </p:txBody>
      </p:sp>
    </p:spTree>
    <p:custDataLst>
      <p:tags r:id="rId1"/>
    </p:custDataLst>
  </p:cSld>
  <p:clrMapOvr>
    <a:masterClrMapping/>
  </p:clrMapOvr>
  <p:transition spd="slow" advClick="0" advTm="31961">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ppt_x"/>
                                          </p:val>
                                        </p:tav>
                                        <p:tav tm="100000">
                                          <p:val>
                                            <p:strVal val="#ppt_x"/>
                                          </p:val>
                                        </p:tav>
                                      </p:tavLst>
                                    </p:anim>
                                    <p:anim calcmode="lin" valueType="num">
                                      <p:cBhvr additive="base">
                                        <p:cTn id="12" dur="500" fill="hold"/>
                                        <p:tgtEl>
                                          <p:spTgt spid="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ppt_x"/>
                                          </p:val>
                                        </p:tav>
                                        <p:tav tm="100000">
                                          <p:val>
                                            <p:strVal val="#ppt_x"/>
                                          </p:val>
                                        </p:tav>
                                      </p:tavLst>
                                    </p:anim>
                                    <p:anim calcmode="lin" valueType="num">
                                      <p:cBhvr additive="base">
                                        <p:cTn id="24" dur="50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 calcmode="lin" valueType="num">
                                      <p:cBhvr additive="base">
                                        <p:cTn id="31" dur="500" fill="hold"/>
                                        <p:tgtEl>
                                          <p:spTgt spid="72"/>
                                        </p:tgtEl>
                                        <p:attrNameLst>
                                          <p:attrName>ppt_x</p:attrName>
                                        </p:attrNameLst>
                                      </p:cBhvr>
                                      <p:tavLst>
                                        <p:tav tm="0">
                                          <p:val>
                                            <p:strVal val="#ppt_x"/>
                                          </p:val>
                                        </p:tav>
                                        <p:tav tm="100000">
                                          <p:val>
                                            <p:strVal val="#ppt_x"/>
                                          </p:val>
                                        </p:tav>
                                      </p:tavLst>
                                    </p:anim>
                                    <p:anim calcmode="lin" valueType="num">
                                      <p:cBhvr additive="base">
                                        <p:cTn id="32" dur="500" fill="hold"/>
                                        <p:tgtEl>
                                          <p:spTgt spid="7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ppt_x"/>
                                          </p:val>
                                        </p:tav>
                                        <p:tav tm="100000">
                                          <p:val>
                                            <p:strVal val="#ppt_x"/>
                                          </p:val>
                                        </p:tav>
                                      </p:tavLst>
                                    </p:anim>
                                    <p:anim calcmode="lin" valueType="num">
                                      <p:cBhvr additive="base">
                                        <p:cTn id="44" dur="500" fill="hold"/>
                                        <p:tgtEl>
                                          <p:spTgt spid="8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fill="hold"/>
                                        <p:tgtEl>
                                          <p:spTgt spid="90"/>
                                        </p:tgtEl>
                                        <p:attrNameLst>
                                          <p:attrName>ppt_x</p:attrName>
                                        </p:attrNameLst>
                                      </p:cBhvr>
                                      <p:tavLst>
                                        <p:tav tm="0">
                                          <p:val>
                                            <p:strVal val="#ppt_x"/>
                                          </p:val>
                                        </p:tav>
                                        <p:tav tm="100000">
                                          <p:val>
                                            <p:strVal val="#ppt_x"/>
                                          </p:val>
                                        </p:tav>
                                      </p:tavLst>
                                    </p:anim>
                                    <p:anim calcmode="lin" valueType="num">
                                      <p:cBhvr additive="base">
                                        <p:cTn id="48" dur="500" fill="hold"/>
                                        <p:tgtEl>
                                          <p:spTgt spid="9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anim calcmode="lin" valueType="num">
                                      <p:cBhvr additive="base">
                                        <p:cTn id="51" dur="500" fill="hold"/>
                                        <p:tgtEl>
                                          <p:spTgt spid="91"/>
                                        </p:tgtEl>
                                        <p:attrNameLst>
                                          <p:attrName>ppt_x</p:attrName>
                                        </p:attrNameLst>
                                      </p:cBhvr>
                                      <p:tavLst>
                                        <p:tav tm="0">
                                          <p:val>
                                            <p:strVal val="#ppt_x"/>
                                          </p:val>
                                        </p:tav>
                                        <p:tav tm="100000">
                                          <p:val>
                                            <p:strVal val="#ppt_x"/>
                                          </p:val>
                                        </p:tav>
                                      </p:tavLst>
                                    </p:anim>
                                    <p:anim calcmode="lin" valueType="num">
                                      <p:cBhvr additive="base">
                                        <p:cTn id="5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9" grpId="0"/>
      <p:bldP spid="90" grpId="0"/>
      <p:bldP spid="9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8"/>
</p:tagLst>
</file>

<file path=ppt/tags/tag2.xml><?xml version="1.0" encoding="utf-8"?>
<p:tagLst xmlns:a="http://schemas.openxmlformats.org/drawingml/2006/main" xmlns:r="http://schemas.openxmlformats.org/officeDocument/2006/relationships" xmlns:p="http://schemas.openxmlformats.org/presentationml/2006/main">
  <p:tag name="TIMING" val="|15.3"/>
</p:tagLst>
</file>

<file path=ppt/tags/tag3.xml><?xml version="1.0" encoding="utf-8"?>
<p:tagLst xmlns:a="http://schemas.openxmlformats.org/drawingml/2006/main" xmlns:r="http://schemas.openxmlformats.org/officeDocument/2006/relationships" xmlns:p="http://schemas.openxmlformats.org/presentationml/2006/main">
  <p:tag name="TIMING" val="|2|2.3|0.8|0.9|0.7|0.7"/>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0.8"/>
</p:tagLst>
</file>

<file path=ppt/tags/tag6.xml><?xml version="1.0" encoding="utf-8"?>
<p:tagLst xmlns:a="http://schemas.openxmlformats.org/drawingml/2006/main" xmlns:r="http://schemas.openxmlformats.org/officeDocument/2006/relationships" xmlns:p="http://schemas.openxmlformats.org/presentationml/2006/main">
  <p:tag name="TIMING" val="|1.5"/>
</p:tagLst>
</file>

<file path=ppt/tags/tag7.xml><?xml version="1.0" encoding="utf-8"?>
<p:tagLst xmlns:a="http://schemas.openxmlformats.org/drawingml/2006/main" xmlns:r="http://schemas.openxmlformats.org/officeDocument/2006/relationships" xmlns:p="http://schemas.openxmlformats.org/presentationml/2006/main">
  <p:tag name="TIMING" val="|25.7"/>
</p:tagLst>
</file>

<file path=ppt/tags/tag8.xml><?xml version="1.0" encoding="utf-8"?>
<p:tagLst xmlns:a="http://schemas.openxmlformats.org/drawingml/2006/main" xmlns:r="http://schemas.openxmlformats.org/officeDocument/2006/relationships" xmlns:p="http://schemas.openxmlformats.org/presentationml/2006/main">
  <p:tag name="TIMING" val="|3.8|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ontserrat"/>
        <a:ea typeface=""/>
        <a:cs typeface=""/>
        <a:font script="Jpan" typeface="ＭＳ Ｐゴシック"/>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ＭＳ Ｐ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8336</TotalTime>
  <Words>1356</Words>
  <Application>Microsoft Office PowerPoint</Application>
  <PresentationFormat>Widescreen</PresentationFormat>
  <Paragraphs>234</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Adobe Arabic</vt:lpstr>
      <vt:lpstr>Arial</vt:lpstr>
      <vt:lpstr>Calibri</vt:lpstr>
      <vt:lpstr>Calibri Light</vt:lpstr>
      <vt:lpstr>Montserrat</vt:lpstr>
      <vt:lpstr>Montserrat Alternates ExtraBold</vt:lpstr>
      <vt:lpstr>Montserrat Alternates Medium</vt:lpstr>
      <vt:lpstr>Montserrat SemiBold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MAGNUS MEDIA &amp; ACADEMY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dc:title>
  <dc:creator>lenovo</dc:creator>
  <cp:lastModifiedBy>Cyril Odenigbo</cp:lastModifiedBy>
  <cp:revision>1429</cp:revision>
  <dcterms:created xsi:type="dcterms:W3CDTF">2015-06-05T10:23:00Z</dcterms:created>
  <dcterms:modified xsi:type="dcterms:W3CDTF">2022-07-20T00:17:53Z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7F8A92020BAF4DF4AAC3889B4EE33D16</vt:lpwstr>
  </property>
  <property fmtid="{D5CDD505-2E9C-101B-9397-08002B2CF9AE}" pid="3" name="KSOProductBuildVer">
    <vt:lpwstr>2052-11.1.0.10463</vt:lpwstr>
  </property>
</Properties>
</file>